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86" r:id="rId3"/>
    <p:sldId id="265" r:id="rId4"/>
    <p:sldId id="266" r:id="rId5"/>
    <p:sldId id="267" r:id="rId6"/>
    <p:sldId id="268" r:id="rId7"/>
    <p:sldId id="269" r:id="rId8"/>
    <p:sldId id="270" r:id="rId9"/>
    <p:sldId id="264" r:id="rId10"/>
    <p:sldId id="272" r:id="rId11"/>
    <p:sldId id="274" r:id="rId12"/>
    <p:sldId id="275" r:id="rId13"/>
    <p:sldId id="282" r:id="rId14"/>
    <p:sldId id="257" r:id="rId15"/>
    <p:sldId id="273" r:id="rId16"/>
    <p:sldId id="276" r:id="rId17"/>
    <p:sldId id="277" r:id="rId18"/>
    <p:sldId id="280" r:id="rId19"/>
    <p:sldId id="278" r:id="rId20"/>
    <p:sldId id="281" r:id="rId21"/>
    <p:sldId id="258" r:id="rId22"/>
    <p:sldId id="260" r:id="rId23"/>
    <p:sldId id="261" r:id="rId24"/>
    <p:sldId id="262" r:id="rId25"/>
    <p:sldId id="283" r:id="rId26"/>
    <p:sldId id="284" r:id="rId27"/>
    <p:sldId id="285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730" y="-8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D10D3D7-7966-46C5-8728-2420E047AB0E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117496B-5FD4-4B09-97F5-7C999B78227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kola-tanzebey.ru/page/st-chulochnikova.html" TargetMode="External"/><Relationship Id="rId2" Type="http://schemas.openxmlformats.org/officeDocument/2006/relationships/hyperlink" Target="https://atlas-edu.kipk.ru/?MmsId=10866&amp;Page=0&amp;ViewType=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chemege.ru/materials/ovr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4437112"/>
            <a:ext cx="4335016" cy="91440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30 октября 2020 г.</a:t>
            </a:r>
            <a:endParaRPr lang="ru-RU" sz="32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8458200" cy="1222375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/>
              <a:t>РМО учителей химии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948032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03648" y="3789040"/>
            <a:ext cx="6400800" cy="1600200"/>
          </a:xfrm>
        </p:spPr>
        <p:txBody>
          <a:bodyPr/>
          <a:lstStyle/>
          <a:p>
            <a:r>
              <a:rPr lang="ru-RU" dirty="0" smtClean="0"/>
              <a:t>Информационно- аналитический семинар 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268760"/>
            <a:ext cx="8686800" cy="20882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Формирование </a:t>
            </a:r>
            <a:r>
              <a:rPr lang="ru-RU" dirty="0"/>
              <a:t>естественнонаучной грамотности обучающихся при изучении химии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0865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Анализ работы РМО учителей химии </a:t>
            </a:r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b="1" dirty="0" smtClean="0">
                <a:effectLst/>
              </a:rPr>
              <a:t>за </a:t>
            </a:r>
            <a:r>
              <a:rPr lang="ru-RU" b="1" dirty="0">
                <a:effectLst/>
              </a:rPr>
              <a:t>2019 - 2020 учебный </a:t>
            </a:r>
            <a:r>
              <a:rPr lang="ru-RU" b="1" dirty="0" smtClean="0">
                <a:effectLst/>
              </a:rPr>
              <a:t>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340768"/>
            <a:ext cx="8686800" cy="5328592"/>
          </a:xfrm>
        </p:spPr>
        <p:txBody>
          <a:bodyPr>
            <a:normAutofit fontScale="92500"/>
          </a:bodyPr>
          <a:lstStyle/>
          <a:p>
            <a:r>
              <a:rPr lang="ru-RU" b="1" dirty="0"/>
              <a:t>Цель</a:t>
            </a:r>
            <a:r>
              <a:rPr lang="ru-RU" dirty="0"/>
              <a:t>: Формирование естественнонаучной грамотности обучающихся при изучении химии  как важное условие повышения качества образования. </a:t>
            </a:r>
          </a:p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dirty="0"/>
              <a:t>1. Повышать профессиональные компетенции учителей химии по формированию естественнонаучной грамотности учащихся в соответствии с ФГОС. </a:t>
            </a:r>
          </a:p>
          <a:p>
            <a:pPr lvl="0"/>
            <a:r>
              <a:rPr lang="ru-RU" dirty="0" smtClean="0"/>
              <a:t>Организовать мониторинг </a:t>
            </a:r>
            <a:r>
              <a:rPr lang="ru-RU" dirty="0"/>
              <a:t>предметных и </a:t>
            </a:r>
            <a:r>
              <a:rPr lang="ru-RU" dirty="0" err="1"/>
              <a:t>метапредметных</a:t>
            </a:r>
            <a:r>
              <a:rPr lang="ru-RU" dirty="0"/>
              <a:t> результатов учащихся по </a:t>
            </a:r>
            <a:r>
              <a:rPr lang="ru-RU" dirty="0" smtClean="0"/>
              <a:t>химии. </a:t>
            </a:r>
            <a:endParaRPr lang="ru-RU" dirty="0"/>
          </a:p>
          <a:p>
            <a:pPr lvl="0"/>
            <a:r>
              <a:rPr lang="ru-RU" dirty="0"/>
              <a:t>Способствовать профессиональному росту педагогов, повышению их педагогического мастерства через разработку индивидуальных образовательных планов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43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86800" cy="838200"/>
          </a:xfrm>
        </p:spPr>
        <p:txBody>
          <a:bodyPr>
            <a:noAutofit/>
          </a:bodyPr>
          <a:lstStyle/>
          <a:p>
            <a:r>
              <a:rPr lang="ru-RU" b="1" dirty="0">
                <a:effectLst/>
              </a:rPr>
              <a:t>Д</a:t>
            </a:r>
            <a:r>
              <a:rPr lang="ru-RU" sz="2800" b="1" dirty="0" smtClean="0">
                <a:effectLst/>
              </a:rPr>
              <a:t>еятельность учителей химии в </a:t>
            </a:r>
            <a:r>
              <a:rPr lang="ru-RU" sz="2800" b="1" dirty="0">
                <a:effectLst/>
              </a:rPr>
              <a:t>соответствии с показателями </a:t>
            </a:r>
            <a:r>
              <a:rPr lang="ru-RU" sz="2800" b="1" dirty="0" smtClean="0">
                <a:effectLst/>
              </a:rPr>
              <a:t>нацпроекта «Образование»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64621357"/>
              </p:ext>
            </p:extLst>
          </p:nvPr>
        </p:nvGraphicFramePr>
        <p:xfrm>
          <a:off x="179512" y="1124745"/>
          <a:ext cx="8964488" cy="45841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088232"/>
                <a:gridCol w="3949806"/>
                <a:gridCol w="1463225"/>
                <a:gridCol w="1463225"/>
              </a:tblGrid>
              <a:tr h="5183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 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Актуальные проблемы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 учителя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участия</a:t>
                      </a:r>
                      <a:endParaRPr lang="ru-RU" sz="14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12550">
                <a:tc row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Цель: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повышение методической компетентности учителей химии в области разработки и применения заданий по 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формированию и развитию естественнонаучной грамотности обучающихся.</a:t>
                      </a:r>
                      <a:endParaRPr lang="ru-RU" sz="16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«Современные международные системы оценки качества образования». 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Зыкова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М. Е.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Презентация 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3500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«Формирование естественнонаучной грамотности обучающихся посредством решения заданий PISA и ТIMS».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Чулочникова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О. В. 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Мастер-класс</a:t>
                      </a:r>
                      <a:endParaRPr lang="ru-RU" sz="18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51148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«Анализ результатов и выявление затруднений обучающихся при выполнении ККР8 по естествознанию».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Бабич Е. И.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Мастер-класс</a:t>
                      </a:r>
                      <a:endParaRPr lang="ru-RU" sz="18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51520" y="5691120"/>
            <a:ext cx="8892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Выводы:</a:t>
            </a:r>
            <a:r>
              <a:rPr lang="ru-RU" dirty="0"/>
              <a:t>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учителя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химии познакомились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 с современными системами  оценки качества, получили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</a:rPr>
              <a:t>представление о способах подготовки обучающихся решению заданий практической направленности по </a:t>
            </a: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естествознанию.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5855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Тиражирование лучших практик по приоритетным направлениям развития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03649438"/>
              </p:ext>
            </p:extLst>
          </p:nvPr>
        </p:nvGraphicFramePr>
        <p:xfrm>
          <a:off x="290170" y="1340768"/>
          <a:ext cx="8784976" cy="424129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436813"/>
                <a:gridCol w="2417443"/>
                <a:gridCol w="1481982"/>
                <a:gridCol w="2448738"/>
              </a:tblGrid>
              <a:tr h="6944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baseline="0" dirty="0">
                          <a:effectLst/>
                        </a:rPr>
                        <a:t>Актуальные проблемы</a:t>
                      </a:r>
                      <a:endParaRPr lang="ru-RU" sz="2200" b="1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baseline="0" dirty="0">
                          <a:effectLst/>
                        </a:rPr>
                        <a:t>ФИО учителя</a:t>
                      </a:r>
                      <a:endParaRPr lang="ru-RU" sz="2200" b="1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baseline="0" dirty="0">
                          <a:effectLst/>
                        </a:rPr>
                        <a:t>Уровень</a:t>
                      </a:r>
                      <a:endParaRPr lang="ru-RU" sz="2200" b="1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="1" baseline="0" dirty="0">
                          <a:effectLst/>
                        </a:rPr>
                        <a:t>Источник информации</a:t>
                      </a:r>
                      <a:endParaRPr lang="ru-RU" sz="2200" b="1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4119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aseline="0" dirty="0">
                          <a:effectLst/>
                        </a:rPr>
                        <a:t>«Практика </a:t>
                      </a:r>
                      <a:r>
                        <a:rPr lang="ru-RU" sz="2200" baseline="0" dirty="0" err="1">
                          <a:effectLst/>
                        </a:rPr>
                        <a:t>внутриклассного</a:t>
                      </a:r>
                      <a:r>
                        <a:rPr lang="ru-RU" sz="2200" baseline="0" dirty="0">
                          <a:effectLst/>
                        </a:rPr>
                        <a:t> оценивания на уроках биологии»</a:t>
                      </a:r>
                      <a:endParaRPr lang="ru-RU" sz="2200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aseline="0" dirty="0">
                          <a:effectLst/>
                        </a:rPr>
                        <a:t>Бабич Е. И.</a:t>
                      </a:r>
                      <a:endParaRPr lang="ru-RU" sz="2200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aseline="0" dirty="0">
                          <a:effectLst/>
                        </a:rPr>
                        <a:t>продвинутый</a:t>
                      </a:r>
                      <a:endParaRPr lang="ru-RU" sz="2200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u="sng" baseline="0" dirty="0">
                          <a:effectLst/>
                          <a:hlinkClick r:id="rId2"/>
                        </a:rPr>
                        <a:t>https://atlas-edu.kipk.ru/?MmsId=10866&amp;Page=0&amp;ViewType=0</a:t>
                      </a:r>
                      <a:endParaRPr lang="ru-RU" sz="2000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78206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aseline="0">
                          <a:effectLst/>
                        </a:rPr>
                        <a:t>«Моделирование уроков химии с применением заданий в формате  </a:t>
                      </a:r>
                      <a:r>
                        <a:rPr lang="en-US" sz="2200" baseline="0">
                          <a:effectLst/>
                        </a:rPr>
                        <a:t>TIMS</a:t>
                      </a:r>
                      <a:r>
                        <a:rPr lang="ru-RU" sz="2200" baseline="0">
                          <a:effectLst/>
                        </a:rPr>
                        <a:t>»</a:t>
                      </a:r>
                      <a:endParaRPr lang="ru-RU" sz="2200" baseline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aseline="0" dirty="0" err="1">
                          <a:effectLst/>
                        </a:rPr>
                        <a:t>Чулочникова</a:t>
                      </a:r>
                      <a:r>
                        <a:rPr lang="ru-RU" sz="2200" baseline="0" dirty="0">
                          <a:effectLst/>
                        </a:rPr>
                        <a:t> О. В.</a:t>
                      </a:r>
                      <a:endParaRPr lang="ru-RU" sz="2200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200" baseline="0" dirty="0" smtClean="0">
                          <a:effectLst/>
                        </a:rPr>
                        <a:t>начальный</a:t>
                      </a:r>
                      <a:endParaRPr lang="ru-RU" sz="2200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u="sng" baseline="0" dirty="0">
                          <a:effectLst/>
                          <a:hlinkClick r:id="rId3"/>
                        </a:rPr>
                        <a:t>http://www.shkola-tanzebey.ru/page/st-chulochnikova.html</a:t>
                      </a:r>
                      <a:r>
                        <a:rPr lang="ru-RU" sz="2000" baseline="0" dirty="0">
                          <a:effectLst/>
                        </a:rPr>
                        <a:t> </a:t>
                      </a:r>
                      <a:endParaRPr lang="ru-RU" sz="2000" baseline="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2267" y="5877272"/>
            <a:ext cx="8568952" cy="64807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000" b="1" dirty="0" smtClean="0"/>
              <a:t>Выводы: учителя химии проявляют недостаточное активность в обобщении и представлении собственного педагогического опыта, образовательных практик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407572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408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Повышение квалификации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02104834"/>
              </p:ext>
            </p:extLst>
          </p:nvPr>
        </p:nvGraphicFramePr>
        <p:xfrm>
          <a:off x="179512" y="836712"/>
          <a:ext cx="8640960" cy="58015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03976"/>
                <a:gridCol w="4048638"/>
                <a:gridCol w="2005458"/>
                <a:gridCol w="782888"/>
              </a:tblGrid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ФИО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Название 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Место 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Кол. Час.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</a:tr>
              <a:tr h="126159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Бабич Е. И.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«Методика использования ситуационных задач по предметам естественно-научного цикла в образовательном процессе».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ИПК г. Красноярск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36 ч.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</a:tr>
              <a:tr h="871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«Практические приёмы проведения современного урока в соответствии с ФГОС»,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ЧОУ ДПО ИПК и ПП г. Санкт-Петербург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72 ч.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</a:tr>
              <a:tr h="65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Варик Е. И.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«Учитель химии»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ЧОО ИПКПРО Санкт-Петербург.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580 ч.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</a:tr>
              <a:tr h="23085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Калинина Л. Н.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</a:rPr>
                        <a:t>«Формирование функциональной грамотности через решение заданий Пиза», «Формирование метапредметных УУД обучающмихся при преподавании естественных наук»</a:t>
                      </a:r>
                      <a:endParaRPr lang="ru-RU" sz="180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КК ИПКРО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</a:rPr>
                        <a:t>72 </a:t>
                      </a:r>
                      <a:r>
                        <a:rPr lang="ru-RU" sz="1800" dirty="0" smtClean="0">
                          <a:effectLst/>
                        </a:rPr>
                        <a:t>ч</a:t>
                      </a: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5056" marR="65056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83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Организация исследовательской </a:t>
            </a:r>
            <a:r>
              <a:rPr lang="ru-RU" dirty="0"/>
              <a:t>и проектной работы с учащимися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11362091"/>
              </p:ext>
            </p:extLst>
          </p:nvPr>
        </p:nvGraphicFramePr>
        <p:xfrm>
          <a:off x="179512" y="1196752"/>
          <a:ext cx="8784976" cy="543051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24136"/>
                <a:gridCol w="792088"/>
                <a:gridCol w="3528392"/>
                <a:gridCol w="1656184"/>
                <a:gridCol w="1584176"/>
              </a:tblGrid>
              <a:tr h="610907">
                <a:tc>
                  <a:txBody>
                    <a:bodyPr/>
                    <a:lstStyle/>
                    <a:p>
                      <a:pPr marL="88900" indent="2651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ФИО педагога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ОУ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176213" indent="-1762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Тема исследовательской работы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0"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Уровень представления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 smtClean="0">
                          <a:effectLst/>
                        </a:rPr>
                        <a:t>езультат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</a:tr>
              <a:tr h="661392">
                <a:tc>
                  <a:txBody>
                    <a:bodyPr/>
                    <a:lstStyle/>
                    <a:p>
                      <a:pPr marL="457200" indent="-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Варик</a:t>
                      </a:r>
                      <a:r>
                        <a:rPr lang="ru-RU" sz="1600" dirty="0">
                          <a:effectLst/>
                        </a:rPr>
                        <a:t> Л. С.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3175" indent="-317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Жеблахтинская</a:t>
                      </a:r>
                      <a:r>
                        <a:rPr lang="ru-RU" sz="1400" dirty="0">
                          <a:effectLst/>
                        </a:rPr>
                        <a:t> СОШ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176213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aseline="0" dirty="0">
                          <a:effectLst/>
                        </a:rPr>
                        <a:t>«Натуральные красители</a:t>
                      </a:r>
                      <a:r>
                        <a:rPr lang="ru-RU" sz="1500" baseline="0" dirty="0" smtClean="0">
                          <a:effectLst/>
                        </a:rPr>
                        <a:t>»</a:t>
                      </a:r>
                      <a:endParaRPr lang="ru-RU" sz="150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Районный конкурс «Неделя наук»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8890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победитель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</a:tr>
              <a:tr h="886944">
                <a:tc>
                  <a:txBody>
                    <a:bodyPr/>
                    <a:lstStyle/>
                    <a:p>
                      <a:pPr marL="457200" indent="-3683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Калинина Л. Н.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0" indent="1762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Ермаковская СШ №2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ru-RU" sz="1500" baseline="0" dirty="0">
                          <a:effectLst/>
                        </a:rPr>
                        <a:t>«Химические краски в руках художника</a:t>
                      </a:r>
                      <a:r>
                        <a:rPr lang="ru-RU" sz="1500" baseline="0" dirty="0" smtClean="0">
                          <a:effectLst/>
                        </a:rPr>
                        <a:t>»</a:t>
                      </a:r>
                      <a:endParaRPr lang="ru-RU" sz="1500" baseline="0" dirty="0">
                        <a:effectLst/>
                      </a:endParaRPr>
                    </a:p>
                    <a:p>
                      <a:pPr marL="0" indent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aseline="0" dirty="0">
                          <a:effectLst/>
                        </a:rPr>
                        <a:t>«Влияние сахара на развитие кариеса зубов»</a:t>
                      </a:r>
                      <a:endParaRPr lang="ru-RU" sz="150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88900" indent="873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Школьная конференция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  <a:tc>
                  <a:txBody>
                    <a:bodyPr/>
                    <a:lstStyle/>
                    <a:p>
                      <a:pPr marL="0" indent="1762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Призер, участник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9696" marR="49696" marT="0" marB="0"/>
                </a:tc>
              </a:tr>
              <a:tr h="1505475"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Бабич Е. И.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Солбинская</a:t>
                      </a:r>
                      <a:r>
                        <a:rPr lang="ru-RU" sz="1400" dirty="0">
                          <a:effectLst/>
                        </a:rPr>
                        <a:t> СОШ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1762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aseline="0" dirty="0">
                          <a:effectLst/>
                        </a:rPr>
                        <a:t>Исследовательский проект «Влияние синтетического моющего средства на биологические объекты»</a:t>
                      </a:r>
                    </a:p>
                    <a:p>
                      <a:pPr marL="0" indent="2651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aseline="0" dirty="0">
                          <a:effectLst/>
                        </a:rPr>
                        <a:t>Исследовательский проект «Влияние синтетического моющего средства на биологические объекты»</a:t>
                      </a:r>
                      <a:endParaRPr lang="ru-RU" sz="1500" baseline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Районный конкурс «Неделя наук»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</a:rPr>
                        <a:t>З участника</a:t>
                      </a:r>
                      <a:r>
                        <a:rPr lang="ru-RU" sz="1600" dirty="0">
                          <a:effectLst/>
                        </a:rPr>
                        <a:t>, 1 победитель, 2 призера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49456">
                <a:tc>
                  <a:txBody>
                    <a:bodyPr/>
                    <a:lstStyle/>
                    <a:p>
                      <a:pPr marL="0" indent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Чулочникова</a:t>
                      </a:r>
                      <a:r>
                        <a:rPr lang="ru-RU" sz="1600" dirty="0">
                          <a:effectLst/>
                        </a:rPr>
                        <a:t> О.В.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889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Танзыбейская</a:t>
                      </a:r>
                      <a:r>
                        <a:rPr lang="ru-RU" sz="1400" dirty="0">
                          <a:effectLst/>
                        </a:rPr>
                        <a:t> СОШ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0" indent="1762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500" baseline="0" dirty="0">
                          <a:effectLst/>
                        </a:rPr>
                        <a:t>«Как сохранить новогоднюю елку живой?»,</a:t>
                      </a:r>
                    </a:p>
                    <a:p>
                      <a:pPr marL="0" indent="0" algn="l">
                        <a:spcAft>
                          <a:spcPts val="0"/>
                        </a:spcAft>
                      </a:pPr>
                      <a:r>
                        <a:rPr lang="ru-RU" sz="1500" baseline="0" dirty="0">
                          <a:effectLst/>
                        </a:rPr>
                        <a:t>«Секреты </a:t>
                      </a:r>
                      <a:r>
                        <a:rPr lang="ru-RU" sz="1500" baseline="0" dirty="0" err="1">
                          <a:effectLst/>
                        </a:rPr>
                        <a:t>слайма</a:t>
                      </a:r>
                      <a:r>
                        <a:rPr lang="ru-RU" sz="1500" baseline="0" dirty="0">
                          <a:effectLst/>
                        </a:rPr>
                        <a:t>: назначение, свойства, </a:t>
                      </a:r>
                      <a:r>
                        <a:rPr lang="ru-RU" sz="1500" baseline="0" dirty="0" smtClean="0">
                          <a:effectLst/>
                        </a:rPr>
                        <a:t> рецепты </a:t>
                      </a:r>
                      <a:r>
                        <a:rPr lang="ru-RU" sz="1500" baseline="0" dirty="0">
                          <a:effectLst/>
                        </a:rPr>
                        <a:t>самостоятельного изготовления» </a:t>
                      </a:r>
                      <a:endParaRPr lang="ru-RU" sz="1500" baseline="0" dirty="0">
                        <a:effectLst/>
                        <a:latin typeface="Calibri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0" indent="176213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Районный конкурс «Неделя наук»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Победитель, призер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</a:p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59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568952" cy="507754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Основной целью педагогической </a:t>
            </a:r>
            <a:r>
              <a:rPr lang="ru-RU" dirty="0" smtClean="0"/>
              <a:t>деятельности учителей химии </a:t>
            </a:r>
            <a:r>
              <a:rPr lang="ru-RU" dirty="0"/>
              <a:t>является повышение качества </a:t>
            </a:r>
            <a:r>
              <a:rPr lang="ru-RU" dirty="0" smtClean="0"/>
              <a:t>образования через внедрение </a:t>
            </a:r>
            <a:r>
              <a:rPr lang="ru-RU" dirty="0"/>
              <a:t>инновационных педагогических технологий, разработки уроков химии в соответствии с требованиями к современному уроку, </a:t>
            </a:r>
            <a:r>
              <a:rPr lang="ru-RU" dirty="0" smtClean="0"/>
              <a:t>мониторинг </a:t>
            </a:r>
            <a:r>
              <a:rPr lang="ru-RU" dirty="0"/>
              <a:t>достижений учащихся. </a:t>
            </a:r>
            <a:endParaRPr lang="ru-RU" dirty="0" smtClean="0"/>
          </a:p>
          <a:p>
            <a:r>
              <a:rPr lang="ru-RU" dirty="0" smtClean="0"/>
              <a:t>На </a:t>
            </a:r>
            <a:r>
              <a:rPr lang="ru-RU" dirty="0"/>
              <a:t>заседаниях РМО этого года акцент был сделан на приёмах, методах по  формированию </a:t>
            </a:r>
            <a:r>
              <a:rPr lang="ru-RU" dirty="0" smtClean="0"/>
              <a:t>естественнонаучной </a:t>
            </a:r>
            <a:r>
              <a:rPr lang="ru-RU" dirty="0"/>
              <a:t>грамотности школьников на основе системно-</a:t>
            </a:r>
            <a:r>
              <a:rPr lang="ru-RU" dirty="0" err="1"/>
              <a:t>деятельностного</a:t>
            </a:r>
            <a:r>
              <a:rPr lang="ru-RU" dirty="0"/>
              <a:t> подхода</a:t>
            </a:r>
            <a:r>
              <a:rPr lang="ru-RU" dirty="0" smtClean="0"/>
              <a:t>.</a:t>
            </a:r>
          </a:p>
          <a:p>
            <a:r>
              <a:rPr lang="ru-RU" dirty="0"/>
              <a:t>Все члены РМО имеют хороший потенциал своего профессионального развития: организуют работу по теме самообразования, повышают свою квалификацию, участвуют в работе РМО учителей химии. Большинство учителей химии уделяют внимание формированию функциональной грамотности школьников при обучении химии и организуют деятельность по составлению индивидуальных проектов с обучающимися 9 класса в соответствии с ФГОС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38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effectLst/>
              </a:rPr>
              <a:t/>
            </a:r>
            <a:br>
              <a:rPr lang="ru-RU" b="1" dirty="0" smtClean="0">
                <a:effectLst/>
              </a:rPr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>
                <a:effectLst/>
              </a:rPr>
              <a:t>План </a:t>
            </a:r>
            <a:r>
              <a:rPr lang="ru-RU" b="1" dirty="0">
                <a:effectLst/>
              </a:rPr>
              <a:t>работы РМО учителей химии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b="1" dirty="0">
                <a:effectLst/>
              </a:rPr>
              <a:t>на 2020/21 учебный </a:t>
            </a:r>
            <a:r>
              <a:rPr lang="ru-RU" b="1" dirty="0" smtClean="0">
                <a:effectLst/>
              </a:rPr>
              <a:t>год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04800" y="1196752"/>
            <a:ext cx="8686800" cy="554461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dirty="0"/>
              <a:t>Методическая тема:</a:t>
            </a:r>
            <a:r>
              <a:rPr lang="ru-RU" dirty="0"/>
              <a:t>  «Развитие профессиональной компетентности и педагогического мастерства учителей естественнонаучного цикла как условие обеспечения качества знаний учащихся по  химии  в условиях введения ФГОС ООО, ФГОС СОО». </a:t>
            </a:r>
          </a:p>
          <a:p>
            <a:pPr marL="0" indent="0">
              <a:buNone/>
            </a:pPr>
            <a:r>
              <a:rPr lang="ru-RU" b="1" dirty="0"/>
              <a:t>Цель:</a:t>
            </a:r>
            <a:r>
              <a:rPr lang="ru-RU" dirty="0"/>
              <a:t> повышение профессионального уровня и педагогического мастерства учителей химии в соответствии с реальными потребностями современной системы образования, оказание методической поддержки педагогам. </a:t>
            </a:r>
          </a:p>
          <a:p>
            <a:pPr marL="0" indent="0">
              <a:buNone/>
            </a:pPr>
            <a:r>
              <a:rPr lang="ru-RU" b="1" dirty="0"/>
              <a:t>Задачи:</a:t>
            </a:r>
            <a:endParaRPr lang="ru-RU" dirty="0"/>
          </a:p>
          <a:p>
            <a:pPr lvl="0"/>
            <a:r>
              <a:rPr lang="ru-RU" dirty="0"/>
              <a:t>Организовать изучение методических материалов по вопросам обновления содержания образования в контексте федеральных государственных образовательных стандартов;</a:t>
            </a:r>
          </a:p>
          <a:p>
            <a:pPr lvl="0"/>
            <a:r>
              <a:rPr lang="ru-RU" dirty="0" smtClean="0"/>
              <a:t>Обеспечить </a:t>
            </a:r>
            <a:r>
              <a:rPr lang="ru-RU" dirty="0"/>
              <a:t>оперативное информирование педагогов о новом содержании образования, инновационных образовательных и воспитательных технологиях;</a:t>
            </a:r>
          </a:p>
          <a:p>
            <a:pPr lvl="0"/>
            <a:r>
              <a:rPr lang="ru-RU" dirty="0"/>
              <a:t>Повышать профессиональные компетенции учителей химии по формированию естественнонаучной грамотности учащихся в соответствии с ФГОС. </a:t>
            </a:r>
          </a:p>
          <a:p>
            <a:pPr lvl="0"/>
            <a:r>
              <a:rPr lang="ru-RU" dirty="0"/>
              <a:t>Организовать системную подготовку обучающихся к государственной итоговой аттестации;</a:t>
            </a:r>
          </a:p>
          <a:p>
            <a:pPr lvl="0"/>
            <a:r>
              <a:rPr lang="ru-RU" dirty="0"/>
              <a:t>Совершенствовать профессиональное мастерство учителей химии через  самообразование,  обобщение  и распространение передового педагогического опыта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4669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06090"/>
          </a:xfrm>
        </p:spPr>
        <p:txBody>
          <a:bodyPr>
            <a:normAutofit fontScale="90000"/>
          </a:bodyPr>
          <a:lstStyle/>
          <a:p>
            <a:r>
              <a:rPr lang="ru-RU" dirty="0"/>
              <a:t>Информационная деятельность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235986895"/>
              </p:ext>
            </p:extLst>
          </p:nvPr>
        </p:nvGraphicFramePr>
        <p:xfrm>
          <a:off x="191668" y="1067731"/>
          <a:ext cx="8964489" cy="54800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088233"/>
                <a:gridCol w="3156195"/>
                <a:gridCol w="1020269"/>
                <a:gridCol w="1323715"/>
                <a:gridCol w="1376077"/>
              </a:tblGrid>
              <a:tr h="720080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Мероприятия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Задача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Сроки исполнения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Место проведения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Ответственные</a:t>
                      </a:r>
                    </a:p>
                  </a:txBody>
                  <a:tcPr marL="68580" marR="68580" marT="0" marB="0"/>
                </a:tc>
              </a:tr>
              <a:tr h="2034631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Консультация «Разработка рабочей программы по химии на уровень среднего общего образования»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marL="0" lvl="0" indent="265113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Составить рабочую программу по химии на уровень среднего общего образования в соответствии с ООП </a:t>
                      </a:r>
                      <a:r>
                        <a:rPr lang="ru-RU" sz="1800" dirty="0" smtClean="0">
                          <a:effectLst/>
                        </a:rPr>
                        <a:t>СОО.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/>
                      </a:pPr>
                      <a:r>
                        <a:rPr lang="ru-RU" sz="1800" dirty="0">
                          <a:effectLst/>
                        </a:rPr>
                        <a:t>октябрь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Дистанционно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Бабич Е. И.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</a:tr>
              <a:tr h="2430568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Семинар «Изменения в </a:t>
                      </a:r>
                      <a:r>
                        <a:rPr lang="ru-RU" sz="1800" dirty="0" err="1">
                          <a:effectLst/>
                        </a:rPr>
                        <a:t>КИМах</a:t>
                      </a:r>
                      <a:r>
                        <a:rPr lang="ru-RU" sz="1800" dirty="0">
                          <a:effectLst/>
                        </a:rPr>
                        <a:t> ОГЭ и ЕГЭ по химии»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marL="88900" lvl="0" indent="-88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Проанализировать содержание в КИМАХ ЕГЭ и ОГЭ по химии на 2020/21 учебный год.</a:t>
                      </a:r>
                    </a:p>
                    <a:p>
                      <a:pPr marL="88900" lvl="0" indent="-88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800" dirty="0">
                          <a:effectLst/>
                        </a:rPr>
                        <a:t>Определить </a:t>
                      </a:r>
                      <a:r>
                        <a:rPr lang="ru-RU" sz="1800" dirty="0" smtClean="0">
                          <a:effectLst/>
                        </a:rPr>
                        <a:t>затруднения </a:t>
                      </a:r>
                      <a:r>
                        <a:rPr lang="ru-RU" sz="1800" dirty="0">
                          <a:effectLst/>
                        </a:rPr>
                        <a:t>обучающихся при сдаче ГИА по химии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ноябрь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Режим онлайн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</a:rPr>
                        <a:t>Чулочникова</a:t>
                      </a:r>
                      <a:r>
                        <a:rPr lang="ru-RU" sz="1800" dirty="0">
                          <a:effectLst/>
                        </a:rPr>
                        <a:t> О. В.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6527" marR="5652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872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820472" cy="7060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Развитие профессионального роста педагогов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863224456"/>
              </p:ext>
            </p:extLst>
          </p:nvPr>
        </p:nvGraphicFramePr>
        <p:xfrm>
          <a:off x="191668" y="1067731"/>
          <a:ext cx="8964489" cy="58887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088233"/>
                <a:gridCol w="3240360"/>
                <a:gridCol w="936104"/>
                <a:gridCol w="1323715"/>
                <a:gridCol w="1376077"/>
              </a:tblGrid>
              <a:tr h="720080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Мероприятия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Задача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Сроки исполнения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Место проведения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Ответственные</a:t>
                      </a:r>
                    </a:p>
                  </a:txBody>
                  <a:tcPr marL="68580" marR="68580" marT="0" marB="0"/>
                </a:tc>
              </a:tr>
              <a:tr h="2034631">
                <a:tc>
                  <a:txBody>
                    <a:bodyPr/>
                    <a:lstStyle/>
                    <a:p>
                      <a:pPr marL="0" marR="0" indent="18034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Семинар «Технология активной оценки как способ организации самостоятельной деятельности учащихся».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18034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Использовать</a:t>
                      </a:r>
                      <a:r>
                        <a:rPr lang="ru-RU" sz="1800" baseline="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 продуктивные</a:t>
                      </a:r>
                      <a:r>
                        <a:rPr lang="ru-RU" sz="18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 технологии</a:t>
                      </a:r>
                      <a:r>
                        <a:rPr lang="ru-RU" sz="1800" baseline="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18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дистанционного обучения в образовательном процессе.</a:t>
                      </a:r>
                      <a:endParaRPr lang="ru-RU" sz="18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декабрь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дистанционно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Зыкова М. Е.</a:t>
                      </a:r>
                    </a:p>
                  </a:txBody>
                  <a:tcPr marL="68580" marR="68580" marT="0" marB="0"/>
                </a:tc>
              </a:tr>
              <a:tr h="2430568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Круглый стол «Методы и приёмы формирования функциональной грамотности школьников» 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1. Определить способы активизации учебно-познавательной деятельности обучающихся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381635" algn="l"/>
                        </a:tabLst>
                      </a:pPr>
                      <a:r>
                        <a:rPr lang="ru-RU" sz="180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2. Расширить представление о применение интерактивных методов обучения на уроках химии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январь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ИМЦ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Учителя химии.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764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820472" cy="7060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Развитие профессионального роста педагогов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572409763"/>
              </p:ext>
            </p:extLst>
          </p:nvPr>
        </p:nvGraphicFramePr>
        <p:xfrm>
          <a:off x="191668" y="1067731"/>
          <a:ext cx="8844828" cy="540014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088233"/>
                <a:gridCol w="3240360"/>
                <a:gridCol w="995955"/>
                <a:gridCol w="1263864"/>
                <a:gridCol w="1256416"/>
              </a:tblGrid>
              <a:tr h="633077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Мероприятия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Задача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Сроки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Место проведения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Ответственные</a:t>
                      </a:r>
                    </a:p>
                  </a:txBody>
                  <a:tcPr marL="68580" marR="68580" marT="0" marB="0"/>
                </a:tc>
              </a:tr>
              <a:tr h="2034631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Представление педагогических практик реализации  ФГОС ООО, ФГОС СОО при обучении химии</a:t>
                      </a: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88900" lvl="0" indent="-88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Выявить педагогические и образовательные практики начального и продвинутого уровня.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88900" lvl="0" indent="-88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Представление </a:t>
                      </a: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педагогических</a:t>
                      </a:r>
                      <a:r>
                        <a:rPr lang="ru-RU" sz="1700" baseline="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 и </a:t>
                      </a: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 образовательных практик </a:t>
                      </a: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в </a:t>
                      </a: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РАОП. 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январь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ИМЦ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Учителя химии</a:t>
                      </a:r>
                    </a:p>
                  </a:txBody>
                  <a:tcPr marL="68580" marR="68580" marT="0" marB="0"/>
                </a:tc>
              </a:tr>
              <a:tr h="2430568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Семинар-практикум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Организация самостоятельной проектной деятельности учащихся на уроке и во внеурочной деятельности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1. Определить проектные </a:t>
                      </a: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задания и их </a:t>
                      </a: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специфику.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2. </a:t>
                      </a: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Выявить особенности </a:t>
                      </a: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организации самостоятельной проектной деятельности на уроке и во внеурочной деятельности.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3. </a:t>
                      </a: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Согласовать</a:t>
                      </a:r>
                      <a:r>
                        <a:rPr lang="ru-RU" sz="1700" baseline="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 к</a:t>
                      </a:r>
                      <a:r>
                        <a:rPr lang="ru-RU" sz="1700" dirty="0" smtClean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ритерии </a:t>
                      </a:r>
                      <a:r>
                        <a:rPr lang="ru-RU" sz="1700" dirty="0">
                          <a:solidFill>
                            <a:srgbClr val="111111"/>
                          </a:solidFill>
                          <a:effectLst/>
                          <a:latin typeface="Times New Roman"/>
                          <a:ea typeface="Times New Roman"/>
                        </a:rPr>
                        <a:t>оценки проектных работ.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85750" algn="l"/>
                        </a:tabLs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	ИМЦ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3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Богатова </a:t>
                      </a:r>
                      <a:endParaRPr lang="ru-RU" sz="1700" dirty="0" smtClean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53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  <a:latin typeface="Times New Roman"/>
                          <a:ea typeface="Times New Roman"/>
                        </a:rPr>
                        <a:t>В</a:t>
                      </a: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. И.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63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820472" cy="70609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Экспертная и аналитическая деятельность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922754641"/>
              </p:ext>
            </p:extLst>
          </p:nvPr>
        </p:nvGraphicFramePr>
        <p:xfrm>
          <a:off x="191668" y="1067731"/>
          <a:ext cx="8844828" cy="564036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{5940675A-B579-460E-94D1-54222C63F5DA}</a:tableStyleId>
              </a:tblPr>
              <a:tblGrid>
                <a:gridCol w="2088233"/>
                <a:gridCol w="3240360"/>
                <a:gridCol w="995955"/>
                <a:gridCol w="1263864"/>
                <a:gridCol w="1256416"/>
              </a:tblGrid>
              <a:tr h="611430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Мероприятия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Задача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Сроки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Место проведения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Ответственные</a:t>
                      </a:r>
                    </a:p>
                  </a:txBody>
                  <a:tcPr marL="68580" marR="68580" marT="0" marB="0"/>
                </a:tc>
              </a:tr>
              <a:tr h="2642740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Calibri"/>
                        </a:rPr>
                        <a:t>1. Анализ работы РМО учителей химии за 2019/20 учебный год. Анализ результатов ЕГЭ.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2.Обсуждение и утверждение плана работы на 2020-2021 уч. год</a:t>
                      </a:r>
                      <a:r>
                        <a:rPr lang="ru-RU" sz="1700" dirty="0" smtClean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Проанализировать работу РМО учителей химии за 2020/21 учебный год.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Представить результаты ГИА выпускников 11 класса.</a:t>
                      </a: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Утвердить план работы РМО учителей химии на следующий учебный год.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октябрь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Дистанционно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Чулочникова О. В.,</a:t>
                      </a:r>
                    </a:p>
                  </a:txBody>
                  <a:tcPr marL="68580" marR="68580" marT="0" marB="0"/>
                </a:tc>
              </a:tr>
              <a:tr h="2347459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2. Представление аттестационных материалов аттестующихся педагогов в 2021/22 учебном году.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1. Проанализировать профессиональную деятельность аттестующихся учителей химии.</a:t>
                      </a:r>
                    </a:p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2. Составить рекомендации по изменению профессиональной деятельности аттестующихся педагогов.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май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  <a:latin typeface="Times New Roman"/>
                          <a:ea typeface="Times New Roman"/>
                        </a:rPr>
                        <a:t>Заседание РМО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5334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 err="1">
                          <a:effectLst/>
                          <a:latin typeface="Times New Roman"/>
                          <a:ea typeface="Times New Roman"/>
                        </a:rPr>
                        <a:t>аттестующиеся</a:t>
                      </a:r>
                      <a:r>
                        <a:rPr lang="ru-RU" sz="1700" dirty="0">
                          <a:effectLst/>
                          <a:latin typeface="Times New Roman"/>
                          <a:ea typeface="Times New Roman"/>
                        </a:rPr>
                        <a:t> учителя химии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968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Изменения по химии ОГЭ 2021: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554162"/>
            <a:ext cx="8740080" cy="5043190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В </a:t>
            </a:r>
            <a:r>
              <a:rPr lang="ru-RU" b="1" dirty="0"/>
              <a:t>экзаменационную работу 2021 г. по сравнению с работой 2020 г. внесены изменения в формат следующих заданий:</a:t>
            </a:r>
            <a:endParaRPr lang="ru-RU" dirty="0"/>
          </a:p>
          <a:p>
            <a:r>
              <a:rPr lang="ru-RU" b="1" dirty="0"/>
              <a:t>в заданиях 2 (определение строения атома химического элемента и характеристика его положения в Периодической системе) и 3 (построение последовательности элементов с учётом закономерностей изменения свойств элементов по группам и периодам) требуется вписать в поле ответа цифровые значения, соответствующие условию задания;</a:t>
            </a:r>
            <a:endParaRPr lang="ru-RU" dirty="0"/>
          </a:p>
          <a:p>
            <a:r>
              <a:rPr lang="ru-RU" b="1" dirty="0"/>
              <a:t>в заданиях 5 (виды химической связи), 8 (химические свойства простых веществ и оксидов) и 16 (чистые вещества, смеси, правила работы с веществами в лаборатории и в быту) требуется осуществить выбор двух ответов из предложенных в перечне 5 вариантов (множественный выбор ответа);</a:t>
            </a:r>
            <a:endParaRPr lang="ru-RU" dirty="0"/>
          </a:p>
          <a:p>
            <a:r>
              <a:rPr lang="ru-RU" b="1" dirty="0"/>
              <a:t>в заданиях 4 (валентность, степень окисления) и 12 (признаки химических реакций) требуется установить соответствия между позициями двух множеств.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13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5262" y="116632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2 (характеристика атомов на основе его положения в ПСХЭ)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74629" y="1265923"/>
            <a:ext cx="6729677" cy="2379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58641" y="3645024"/>
            <a:ext cx="7683970" cy="2984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695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3444" y="116632"/>
            <a:ext cx="8518150" cy="99898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Задание 3 </a:t>
            </a:r>
            <a:r>
              <a:rPr lang="ru-RU" b="1" dirty="0" smtClean="0"/>
              <a:t> </a:t>
            </a:r>
            <a:r>
              <a:rPr lang="ru-RU" sz="2200" b="1" dirty="0" smtClean="0"/>
              <a:t>(построение </a:t>
            </a:r>
            <a:r>
              <a:rPr lang="ru-RU" sz="2200" b="1" dirty="0"/>
              <a:t>последовательности элементов с учётом закономерностей изменения свойств элементов по группам и периодам)</a:t>
            </a:r>
            <a:endParaRPr lang="ru-R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196752"/>
            <a:ext cx="8298160" cy="1956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3211433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Теперь </a:t>
            </a:r>
            <a:r>
              <a:rPr lang="ru-RU" b="1" i="1" dirty="0"/>
              <a:t>в задании 3 требуется вписать в поле ответа цифровые значения, соответствующие условию задания, а не выбрать подходящий вариант из четырех предложенных.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4173794"/>
            <a:ext cx="741682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3. Расположите </a:t>
            </a:r>
            <a:r>
              <a:rPr lang="ru-RU" dirty="0"/>
              <a:t>химические </a:t>
            </a:r>
            <a:r>
              <a:rPr lang="ru-RU" dirty="0" smtClean="0"/>
              <a:t>элементы</a:t>
            </a:r>
          </a:p>
          <a:p>
            <a:r>
              <a:rPr lang="ru-RU" dirty="0" smtClean="0"/>
              <a:t> </a:t>
            </a:r>
            <a:r>
              <a:rPr lang="ru-RU" dirty="0"/>
              <a:t>– 1) сера 2) хлор 3) фосфор </a:t>
            </a:r>
            <a:r>
              <a:rPr lang="ru-RU" dirty="0" smtClean="0"/>
              <a:t>в</a:t>
            </a:r>
          </a:p>
          <a:p>
            <a:r>
              <a:rPr lang="ru-RU" dirty="0" smtClean="0"/>
              <a:t> </a:t>
            </a:r>
            <a:r>
              <a:rPr lang="ru-RU" dirty="0"/>
              <a:t>порядке увеличения их </a:t>
            </a:r>
            <a:r>
              <a:rPr lang="ru-RU" dirty="0" err="1"/>
              <a:t>электроотрицательности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dirty="0" smtClean="0"/>
              <a:t>Запишите </a:t>
            </a:r>
            <a:r>
              <a:rPr lang="ru-RU" dirty="0"/>
              <a:t>номера выбранных элементов в соответствующем </a:t>
            </a:r>
            <a:r>
              <a:rPr lang="ru-RU" dirty="0" smtClean="0"/>
              <a:t>порядке.</a:t>
            </a:r>
          </a:p>
          <a:p>
            <a:endParaRPr lang="ru-RU" dirty="0"/>
          </a:p>
          <a:p>
            <a:r>
              <a:rPr lang="ru-RU" dirty="0" smtClean="0"/>
              <a:t>Ответ:   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602082" y="5805264"/>
            <a:ext cx="32403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920412" y="5805264"/>
            <a:ext cx="32403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44448" y="5809210"/>
            <a:ext cx="32403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814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363272" cy="72494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 заданиях 5 (виды химической связи)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822810" y="3635916"/>
            <a:ext cx="6969968" cy="30173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Из предложенного перечня выберите два вещества с ионной связью.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СаО</a:t>
            </a:r>
            <a:r>
              <a:rPr lang="ru-RU" dirty="0" smtClean="0"/>
              <a:t>   2</a:t>
            </a:r>
            <a:r>
              <a:rPr lang="ru-RU" dirty="0"/>
              <a:t>) РCl3 </a:t>
            </a:r>
            <a:r>
              <a:rPr lang="ru-RU" dirty="0" smtClean="0"/>
              <a:t>  3</a:t>
            </a:r>
            <a:r>
              <a:rPr lang="ru-RU" dirty="0"/>
              <a:t>) Br2 </a:t>
            </a:r>
            <a:r>
              <a:rPr lang="ru-RU" dirty="0" smtClean="0"/>
              <a:t>   4</a:t>
            </a:r>
            <a:r>
              <a:rPr lang="ru-RU" dirty="0"/>
              <a:t>) Li3N </a:t>
            </a:r>
            <a:r>
              <a:rPr lang="ru-RU" dirty="0" smtClean="0"/>
              <a:t>   5</a:t>
            </a:r>
            <a:r>
              <a:rPr lang="ru-RU" dirty="0"/>
              <a:t>) H2S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Запишите </a:t>
            </a:r>
            <a:r>
              <a:rPr lang="ru-RU" dirty="0"/>
              <a:t>номера выбранных ответов. </a:t>
            </a:r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Ответ: 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9512" y="980728"/>
            <a:ext cx="8256565" cy="2021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5536" y="3002456"/>
            <a:ext cx="8424936" cy="5705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</a:rPr>
              <a:t>Изменения в выборе ответа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4092" y="5710887"/>
            <a:ext cx="32403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107126" y="5710887"/>
            <a:ext cx="32403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43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63" y="404664"/>
            <a:ext cx="8579296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В заданиях 4 </a:t>
            </a:r>
            <a:r>
              <a:rPr lang="ru-RU" sz="2700" b="1" dirty="0"/>
              <a:t>(валентность, степень окисления) </a:t>
            </a:r>
            <a:r>
              <a:rPr lang="ru-RU" b="1" dirty="0"/>
              <a:t>и 12 </a:t>
            </a:r>
            <a:r>
              <a:rPr lang="ru-RU" sz="2700" b="1" dirty="0"/>
              <a:t>(признаки химических реакций) требуется установить соответствия между позициями двух множеств.</a:t>
            </a: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964285"/>
            <a:ext cx="3168352" cy="4572000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4. В каком </a:t>
            </a:r>
            <a:r>
              <a:rPr lang="ru-RU" dirty="0"/>
              <a:t>соединении степень окисления азота равна +3? 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smtClean="0"/>
              <a:t>Na3N </a:t>
            </a:r>
          </a:p>
          <a:p>
            <a:pPr marL="514350" indent="-514350">
              <a:buAutoNum type="arabicParenR"/>
            </a:pPr>
            <a:r>
              <a:rPr lang="ru-RU" dirty="0" smtClean="0"/>
              <a:t>NH3</a:t>
            </a:r>
          </a:p>
          <a:p>
            <a:pPr marL="514350" indent="-514350">
              <a:buAutoNum type="arabicParenR"/>
            </a:pPr>
            <a:r>
              <a:rPr lang="ru-RU" dirty="0" smtClean="0"/>
              <a:t>NH4Cl</a:t>
            </a:r>
          </a:p>
          <a:p>
            <a:pPr marL="514350" indent="-514350">
              <a:buAutoNum type="arabicParenR"/>
            </a:pPr>
            <a:r>
              <a:rPr lang="ru-RU" dirty="0" smtClean="0"/>
              <a:t> </a:t>
            </a:r>
            <a:r>
              <a:rPr lang="ru-RU" dirty="0"/>
              <a:t>HNO2 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Ответ</a:t>
            </a:r>
            <a:r>
              <a:rPr lang="ru-RU" dirty="0"/>
              <a:t>: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75855" y="1916832"/>
            <a:ext cx="568596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87664" y="6021288"/>
            <a:ext cx="324036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47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97768"/>
            <a:ext cx="7772400" cy="782960"/>
          </a:xfrm>
        </p:spPr>
        <p:txBody>
          <a:bodyPr/>
          <a:lstStyle/>
          <a:p>
            <a:r>
              <a:rPr lang="ru-RU" dirty="0" smtClean="0"/>
              <a:t>Задание 19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67990" y="4208512"/>
            <a:ext cx="3749040" cy="2374776"/>
          </a:xfrm>
        </p:spPr>
        <p:txBody>
          <a:bodyPr/>
          <a:lstStyle/>
          <a:p>
            <a:r>
              <a:rPr lang="ru-RU" dirty="0"/>
              <a:t>В 2021 году мы получаем </a:t>
            </a:r>
            <a:r>
              <a:rPr lang="ru-RU" dirty="0" smtClean="0"/>
              <a:t>целых </a:t>
            </a:r>
            <a:r>
              <a:rPr lang="ru-RU" dirty="0"/>
              <a:t>два задания, еще и с "историей":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240" y="1124744"/>
            <a:ext cx="400991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04158" y="1124744"/>
            <a:ext cx="4800192" cy="559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63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620688"/>
            <a:ext cx="7772400" cy="6340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А</a:t>
            </a:r>
            <a:r>
              <a:rPr lang="ru-RU" b="1" dirty="0" smtClean="0"/>
              <a:t>нализ </a:t>
            </a:r>
            <a:r>
              <a:rPr lang="ru-RU" b="1" dirty="0"/>
              <a:t>результатов ЕГЭ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по химии в 2020 году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179512" y="1241376"/>
            <a:ext cx="8431470" cy="5616624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4231730"/>
              </p:ext>
            </p:extLst>
          </p:nvPr>
        </p:nvGraphicFramePr>
        <p:xfrm>
          <a:off x="467544" y="1196752"/>
          <a:ext cx="8496944" cy="3134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57322"/>
                <a:gridCol w="183962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Критерии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Показатель</a:t>
                      </a:r>
                      <a:endParaRPr lang="ru-RU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Выпускники общеобразовательных школ Красноярского края, сдавшие ЕГЭ по химии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1602</a:t>
                      </a:r>
                      <a:endParaRPr lang="ru-RU" dirty="0"/>
                    </a:p>
                  </a:txBody>
                  <a:tcPr/>
                </a:tc>
              </a:tr>
              <a:tr h="4450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Выпускники общеобразовательных школ Ермаковского района, сдавшие ЕГЭ по химии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 ЕГЭ</a:t>
                      </a:r>
                      <a:r>
                        <a:rPr lang="ru-RU" baseline="0" dirty="0" smtClean="0"/>
                        <a:t> по химии по России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Средний балл по Красноярскому краю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55,19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0"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 преодолели минимального балла по Красноярскому краю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309 (19.29%)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Получили 100 баллов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24 (1,5%)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467544" y="4583759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Выводы: </a:t>
            </a:r>
            <a:r>
              <a:rPr lang="ru-RU" dirty="0" smtClean="0"/>
              <a:t>в 2020 </a:t>
            </a:r>
            <a:r>
              <a:rPr lang="ru-RU" dirty="0"/>
              <a:t>году участники единого государственного экзамена продемонстрировали результаты ниже, чем в 2019 и в 2018 </a:t>
            </a:r>
            <a:r>
              <a:rPr lang="ru-RU" dirty="0" smtClean="0"/>
              <a:t>годах. </a:t>
            </a:r>
            <a:r>
              <a:rPr lang="ru-RU" dirty="0"/>
              <a:t>Процент участников, не преодолевших границу минимального балла в 2020</a:t>
            </a:r>
            <a:r>
              <a:rPr lang="en-US" dirty="0"/>
              <a:t> </a:t>
            </a:r>
            <a:r>
              <a:rPr lang="ru-RU" dirty="0"/>
              <a:t>году, составил 19,29%, что выше на 3,23</a:t>
            </a:r>
            <a:r>
              <a:rPr lang="en-US" dirty="0"/>
              <a:t> </a:t>
            </a:r>
            <a:r>
              <a:rPr lang="ru-RU" dirty="0"/>
              <a:t>%, по сравнению с 2019</a:t>
            </a:r>
            <a:r>
              <a:rPr lang="en-US" dirty="0"/>
              <a:t> </a:t>
            </a:r>
            <a:r>
              <a:rPr lang="ru-RU" dirty="0"/>
              <a:t>(16,06</a:t>
            </a:r>
            <a:r>
              <a:rPr lang="en-US" dirty="0"/>
              <a:t> </a:t>
            </a:r>
            <a:r>
              <a:rPr lang="ru-RU" dirty="0"/>
              <a:t>%) и на 1,87% по сравнению с 2018 годами (17,42</a:t>
            </a:r>
            <a:r>
              <a:rPr lang="ru-RU" dirty="0" smtClean="0"/>
              <a:t>%).</a:t>
            </a:r>
          </a:p>
          <a:p>
            <a:pPr fontAlgn="base"/>
            <a:r>
              <a:rPr lang="ru-RU" dirty="0"/>
              <a:t>В нынешнем году гораздо больше стало 100-балльников по химии</a:t>
            </a:r>
            <a:r>
              <a:rPr lang="ru-RU" dirty="0" smtClean="0"/>
              <a:t>., причем  </a:t>
            </a:r>
            <a:r>
              <a:rPr lang="ru-RU" dirty="0"/>
              <a:t>восемь из них – выпускники </a:t>
            </a:r>
            <a:r>
              <a:rPr lang="ru-RU" dirty="0" err="1"/>
              <a:t>спецкласса</a:t>
            </a:r>
            <a:r>
              <a:rPr lang="ru-RU" dirty="0"/>
              <a:t> красноярской школы №144.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38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8043"/>
            <a:ext cx="7772400" cy="868958"/>
          </a:xfrm>
        </p:spPr>
        <p:txBody>
          <a:bodyPr/>
          <a:lstStyle/>
          <a:p>
            <a:r>
              <a:rPr lang="ru-RU" dirty="0" smtClean="0"/>
              <a:t>Задание 24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728362" cy="5029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785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Комментарий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Как видите, задачи такого типа требуют глубокого понимания процессов, происходящих в растворе и при протекании химической реакции. С этой темой очень часто возникали проблемы и недопонимание даже у студентов химического ВУЗа, где я работал преподавателем. И, конечно, это совсем не шаблонный вопрос для тех, кто " в теме". К сожалению, в рамках курса подготовки к ЕГЭ многие просто "натаскивают" учеников на такие задания, не давая понимания сути происходящих процессов.</a:t>
            </a:r>
          </a:p>
          <a:p>
            <a:r>
              <a:rPr lang="ru-RU" dirty="0" smtClean="0"/>
              <a:t>Задание </a:t>
            </a:r>
            <a:r>
              <a:rPr lang="ru-RU" dirty="0"/>
              <a:t>на равновесие </a:t>
            </a:r>
            <a:r>
              <a:rPr lang="ru-RU" dirty="0" smtClean="0"/>
              <a:t>стало </a:t>
            </a:r>
            <a:r>
              <a:rPr lang="ru-RU" dirty="0"/>
              <a:t>одним из самых "завальных"  заданий ЕГЭ по химии в 2020 году.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735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29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Например, для простой задачи на расчеты по уравнению реакции, задачи 29 из первой части экзамена, составители в этом году взяли чуть более сложные, чем в экзаменах прошлых лет, химические реакции. Например, в реальном КИМ ЕГЭ по </a:t>
            </a:r>
            <a:r>
              <a:rPr lang="ru-RU" dirty="0" smtClean="0"/>
              <a:t>химии 2020 года задача </a:t>
            </a:r>
            <a:r>
              <a:rPr lang="ru-RU" dirty="0"/>
              <a:t>29 звучит так:</a:t>
            </a:r>
          </a:p>
          <a:p>
            <a:pPr marL="0" indent="0">
              <a:buNone/>
            </a:pPr>
            <a:r>
              <a:rPr lang="ru-RU" dirty="0"/>
              <a:t>29. Вычислите массу оксида кремния (IV), который вступит в реакцию со фтором, если в ходе реакции выделилось 11,2 л кислорода (при </a:t>
            </a:r>
            <a:r>
              <a:rPr lang="ru-RU" dirty="0" err="1"/>
              <a:t>н.у</a:t>
            </a:r>
            <a:r>
              <a:rPr lang="ru-RU" dirty="0"/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155528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Комментарий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47800"/>
            <a:ext cx="8435280" cy="5005536"/>
          </a:xfrm>
        </p:spPr>
        <p:txBody>
          <a:bodyPr/>
          <a:lstStyle/>
          <a:p>
            <a:r>
              <a:rPr lang="ru-RU" dirty="0"/>
              <a:t>Сами по себе расчеты простые, но для ученика со средней или стандартной школьной подготовкой  задача может стать нерешаемой, поскольку зачастую на первом этапе, при </a:t>
            </a:r>
            <a:r>
              <a:rPr lang="ru-RU" dirty="0">
                <a:hlinkClick r:id="rId2"/>
              </a:rPr>
              <a:t>составлении уравнения химической реакции необходимо хорошее понимание </a:t>
            </a:r>
            <a:r>
              <a:rPr lang="ru-RU" dirty="0" err="1">
                <a:hlinkClick r:id="rId2"/>
              </a:rPr>
              <a:t>окислительно</a:t>
            </a:r>
            <a:r>
              <a:rPr lang="ru-RU" dirty="0">
                <a:hlinkClick r:id="rId2"/>
              </a:rPr>
              <a:t>-восстановительных реакций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632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772400" cy="796950"/>
          </a:xfrm>
        </p:spPr>
        <p:txBody>
          <a:bodyPr/>
          <a:lstStyle/>
          <a:p>
            <a:r>
              <a:rPr lang="ru-RU" dirty="0" smtClean="0"/>
              <a:t>Задание 35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8712968" cy="58326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Вещество </a:t>
            </a:r>
            <a:r>
              <a:rPr lang="ru-RU" dirty="0"/>
              <a:t>А содержит 9,3% углерода, 10,85% азота, 24,8% серы, 49,6% кислорода по массе. Известно, что вещество А получают восстановлением вещества В цинком в присутствии серной кислоты.</a:t>
            </a:r>
          </a:p>
          <a:p>
            <a:pPr marL="0" indent="0">
              <a:buNone/>
            </a:pPr>
            <a:r>
              <a:rPr lang="ru-RU" b="1" dirty="0"/>
              <a:t>На основании данных условия задания:</a:t>
            </a:r>
          </a:p>
          <a:p>
            <a:r>
              <a:rPr lang="ru-RU" dirty="0"/>
              <a:t>проведите необходимые вычисления (указывайте единицы измерения искомых физических величин) и установите молекулярную формулу органического вещества А;</a:t>
            </a:r>
          </a:p>
          <a:p>
            <a:r>
              <a:rPr lang="ru-RU" dirty="0"/>
              <a:t>составьте структурную формулу этого вещества, которая однозначно отражает порядок связи атомов в его молекуле;</a:t>
            </a:r>
          </a:p>
          <a:p>
            <a:r>
              <a:rPr lang="ru-RU" dirty="0"/>
              <a:t>напишите уравнение реакции получения вещества А восстановлением вещества В (используйте структурные формулы органических веществ)</a:t>
            </a:r>
          </a:p>
          <a:p>
            <a:pPr marL="0" indent="0">
              <a:buNone/>
            </a:pPr>
            <a:r>
              <a:rPr lang="ru-RU" b="1" dirty="0" smtClean="0"/>
              <a:t>Ответ:</a:t>
            </a:r>
          </a:p>
          <a:p>
            <a:r>
              <a:rPr lang="ru-RU" dirty="0"/>
              <a:t>Данной формуле и условию задачи соответствует гидросульфат </a:t>
            </a:r>
            <a:r>
              <a:rPr lang="ru-RU" dirty="0" err="1"/>
              <a:t>метиламмония</a:t>
            </a:r>
            <a:r>
              <a:rPr lang="ru-RU" dirty="0"/>
              <a:t>:</a:t>
            </a:r>
          </a:p>
          <a:p>
            <a:r>
              <a:rPr lang="ru-RU" dirty="0"/>
              <a:t>[CH</a:t>
            </a:r>
            <a:r>
              <a:rPr lang="ru-RU" baseline="-25000" dirty="0"/>
              <a:t>3</a:t>
            </a:r>
            <a:r>
              <a:rPr lang="ru-RU" dirty="0"/>
              <a:t>-NH</a:t>
            </a:r>
            <a:r>
              <a:rPr lang="ru-RU" baseline="-25000" dirty="0"/>
              <a:t>3</a:t>
            </a:r>
            <a:r>
              <a:rPr lang="ru-RU" dirty="0"/>
              <a:t>]HSO</a:t>
            </a:r>
            <a:r>
              <a:rPr lang="ru-RU" baseline="-25000" dirty="0"/>
              <a:t>4</a:t>
            </a:r>
            <a:endParaRPr lang="ru-RU" dirty="0"/>
          </a:p>
          <a:p>
            <a:r>
              <a:rPr lang="ru-RU" dirty="0"/>
              <a:t>Вещество В — </a:t>
            </a:r>
            <a:r>
              <a:rPr lang="ru-RU" dirty="0" err="1"/>
              <a:t>нитрометан</a:t>
            </a:r>
            <a:endParaRPr lang="ru-RU" dirty="0"/>
          </a:p>
          <a:p>
            <a:r>
              <a:rPr lang="ru-RU" dirty="0"/>
              <a:t>Реакция получения вещества А из вещества В:</a:t>
            </a:r>
          </a:p>
          <a:p>
            <a:r>
              <a:rPr lang="ru-RU" dirty="0"/>
              <a:t>CH</a:t>
            </a:r>
            <a:r>
              <a:rPr lang="ru-RU" baseline="-25000" dirty="0"/>
              <a:t>3</a:t>
            </a:r>
            <a:r>
              <a:rPr lang="ru-RU" dirty="0"/>
              <a:t>-NO</a:t>
            </a:r>
            <a:r>
              <a:rPr lang="ru-RU" baseline="-25000" dirty="0"/>
              <a:t>2</a:t>
            </a:r>
            <a:r>
              <a:rPr lang="ru-RU" dirty="0"/>
              <a:t> + 3Zn + 4H</a:t>
            </a:r>
            <a:r>
              <a:rPr lang="ru-RU" baseline="-25000" dirty="0"/>
              <a:t>2</a:t>
            </a:r>
            <a:r>
              <a:rPr lang="ru-RU" dirty="0"/>
              <a:t>SO</a:t>
            </a:r>
            <a:r>
              <a:rPr lang="ru-RU" baseline="-25000" dirty="0"/>
              <a:t>4</a:t>
            </a:r>
            <a:r>
              <a:rPr lang="ru-RU" dirty="0"/>
              <a:t> → [CH</a:t>
            </a:r>
            <a:r>
              <a:rPr lang="ru-RU" baseline="-25000" dirty="0"/>
              <a:t>3</a:t>
            </a:r>
            <a:r>
              <a:rPr lang="ru-RU" dirty="0"/>
              <a:t>-NH</a:t>
            </a:r>
            <a:r>
              <a:rPr lang="ru-RU" baseline="-25000" dirty="0"/>
              <a:t>3</a:t>
            </a:r>
            <a:r>
              <a:rPr lang="ru-RU" dirty="0"/>
              <a:t>]HSO</a:t>
            </a:r>
            <a:r>
              <a:rPr lang="ru-RU" baseline="-25000" dirty="0"/>
              <a:t>4</a:t>
            </a:r>
            <a:r>
              <a:rPr lang="ru-RU" dirty="0"/>
              <a:t> + 3ZnSO</a:t>
            </a:r>
            <a:r>
              <a:rPr lang="ru-RU" baseline="-25000" dirty="0"/>
              <a:t>4</a:t>
            </a:r>
            <a:r>
              <a:rPr lang="ru-RU" dirty="0"/>
              <a:t> + 2H</a:t>
            </a:r>
            <a:r>
              <a:rPr lang="ru-RU" baseline="-25000" dirty="0"/>
              <a:t>2</a:t>
            </a:r>
            <a:r>
              <a:rPr lang="ru-RU" dirty="0"/>
              <a:t>O</a:t>
            </a:r>
          </a:p>
          <a:p>
            <a:r>
              <a:rPr lang="ru-RU" dirty="0"/>
              <a:t>Ответ: [CH</a:t>
            </a:r>
            <a:r>
              <a:rPr lang="ru-RU" baseline="-25000" dirty="0"/>
              <a:t>3</a:t>
            </a:r>
            <a:r>
              <a:rPr lang="ru-RU" dirty="0"/>
              <a:t>-NH</a:t>
            </a:r>
            <a:r>
              <a:rPr lang="ru-RU" baseline="-25000" dirty="0"/>
              <a:t>3</a:t>
            </a:r>
            <a:r>
              <a:rPr lang="ru-RU" dirty="0"/>
              <a:t>]HSO</a:t>
            </a:r>
            <a:r>
              <a:rPr lang="ru-RU" baseline="-25000" dirty="0"/>
              <a:t>4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118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 мнению экспертов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8892480" cy="4933528"/>
          </a:xfrm>
        </p:spPr>
        <p:txBody>
          <a:bodyPr>
            <a:normAutofit fontScale="92500" lnSpcReduction="10000"/>
          </a:bodyPr>
          <a:lstStyle/>
          <a:p>
            <a:pPr marL="355600" indent="258763"/>
            <a:r>
              <a:rPr lang="ru-RU" dirty="0"/>
              <a:t>Готовясь к любому ЕГЭ, выпускники тренируются решать задания демоверсии, официальных и неофициальных тренировочных </a:t>
            </a:r>
            <a:r>
              <a:rPr lang="ru-RU" dirty="0" err="1"/>
              <a:t>КИМов</a:t>
            </a:r>
            <a:r>
              <a:rPr lang="ru-RU" dirty="0"/>
              <a:t>. Для каждого из 35 номеров есть алгоритм решения, которого нужно </a:t>
            </a:r>
            <a:r>
              <a:rPr lang="ru-RU" dirty="0" smtClean="0"/>
              <a:t>придерживаться, но </a:t>
            </a:r>
            <a:r>
              <a:rPr lang="ru-RU" dirty="0"/>
              <a:t>задания 2020 года отличались от </a:t>
            </a:r>
            <a:r>
              <a:rPr lang="ru-RU" dirty="0" smtClean="0"/>
              <a:t>демоверсии:</a:t>
            </a:r>
          </a:p>
          <a:p>
            <a:pPr marL="177800" indent="177800">
              <a:buNone/>
            </a:pPr>
            <a:r>
              <a:rPr lang="ru-RU" dirty="0" smtClean="0"/>
              <a:t>1. Большое количество тривиальных названий (реактив </a:t>
            </a:r>
            <a:r>
              <a:rPr lang="ru-RU" dirty="0" err="1"/>
              <a:t>Толленса</a:t>
            </a:r>
            <a:r>
              <a:rPr lang="ru-RU" dirty="0"/>
              <a:t> — то есть аммиачный раствор оксида </a:t>
            </a:r>
            <a:r>
              <a:rPr lang="ru-RU" dirty="0" smtClean="0"/>
              <a:t>серебра и другие).</a:t>
            </a:r>
          </a:p>
          <a:p>
            <a:pPr marL="177800" indent="177800">
              <a:buNone/>
            </a:pPr>
            <a:r>
              <a:rPr lang="ru-RU" dirty="0" smtClean="0"/>
              <a:t>2. Большая доля заданий были нестандартными, которые решались не по алгоритму.</a:t>
            </a:r>
          </a:p>
          <a:p>
            <a:pPr marL="177800" indent="177800">
              <a:buNone/>
            </a:pPr>
            <a:r>
              <a:rPr lang="ru-RU" dirty="0" smtClean="0"/>
              <a:t>3.  «…в </a:t>
            </a:r>
            <a:r>
              <a:rPr lang="ru-RU" dirty="0"/>
              <a:t>каждом номере необходимо было продемонстрировать логическое мышление, анализ, а также математические способности».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40816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772400" cy="868958"/>
          </a:xfrm>
        </p:spPr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43000"/>
            <a:ext cx="8856984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1. </a:t>
            </a:r>
            <a:r>
              <a:rPr lang="ru-RU" dirty="0"/>
              <a:t> </a:t>
            </a:r>
            <a:r>
              <a:rPr lang="ru-RU" dirty="0" smtClean="0"/>
              <a:t>Важно </a:t>
            </a:r>
            <a:r>
              <a:rPr lang="ru-RU" dirty="0"/>
              <a:t>не только заучивать алгоритмы, но </a:t>
            </a:r>
            <a:r>
              <a:rPr lang="ru-RU" dirty="0" smtClean="0"/>
              <a:t>учить применять </a:t>
            </a:r>
            <a:r>
              <a:rPr lang="ru-RU" dirty="0"/>
              <a:t>реальные </a:t>
            </a:r>
            <a:r>
              <a:rPr lang="ru-RU" dirty="0" smtClean="0"/>
              <a:t>знания в нестандартных ситуациях. </a:t>
            </a:r>
          </a:p>
          <a:p>
            <a:pPr marL="0" indent="0">
              <a:buNone/>
            </a:pPr>
            <a:r>
              <a:rPr lang="ru-RU" dirty="0" smtClean="0"/>
              <a:t>2. Разработка школьных программ по формированию функциональной грамотности школьников будет способствовать повышению качества образования.</a:t>
            </a:r>
          </a:p>
          <a:p>
            <a:pPr marL="0" indent="0">
              <a:buNone/>
            </a:pPr>
            <a:r>
              <a:rPr lang="ru-RU" dirty="0" smtClean="0"/>
              <a:t>3. Реализация </a:t>
            </a:r>
            <a:r>
              <a:rPr lang="ru-RU" dirty="0" err="1"/>
              <a:t>компетентностного</a:t>
            </a:r>
            <a:r>
              <a:rPr lang="ru-RU" dirty="0"/>
              <a:t> </a:t>
            </a:r>
            <a:r>
              <a:rPr lang="ru-RU" dirty="0" smtClean="0"/>
              <a:t>подхода при обучении химии возможна через применение </a:t>
            </a:r>
            <a:r>
              <a:rPr lang="ru-RU" dirty="0"/>
              <a:t>ситуационных задач, практико-ориентированных </a:t>
            </a:r>
            <a:r>
              <a:rPr lang="ru-RU" dirty="0" smtClean="0"/>
              <a:t>заданий, </a:t>
            </a:r>
          </a:p>
          <a:p>
            <a:pPr marL="0" indent="0">
              <a:buNone/>
            </a:pPr>
            <a:r>
              <a:rPr lang="ru-RU" dirty="0" smtClean="0"/>
              <a:t>задач открытого типа.</a:t>
            </a:r>
            <a:endParaRPr lang="ru-RU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8184" y="4437112"/>
            <a:ext cx="2722618" cy="2161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605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1852</TotalTime>
  <Words>1879</Words>
  <Application>Microsoft Office PowerPoint</Application>
  <PresentationFormat>Экран (4:3)</PresentationFormat>
  <Paragraphs>267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Справедливость</vt:lpstr>
      <vt:lpstr>РМО учителей химии</vt:lpstr>
      <vt:lpstr> Формирование естественнонаучной грамотности обучающихся при изучении химии </vt:lpstr>
      <vt:lpstr>Анализ работы РМО учителей химии  за 2019 - 2020 учебный год</vt:lpstr>
      <vt:lpstr>Деятельность учителей химии в соответствии с показателями нацпроекта «Образование»</vt:lpstr>
      <vt:lpstr>Тиражирование лучших практик по приоритетным направлениям развития </vt:lpstr>
      <vt:lpstr>Повышение квалификации</vt:lpstr>
      <vt:lpstr>Организация исследовательской и проектной работы с учащимися</vt:lpstr>
      <vt:lpstr>Выводы</vt:lpstr>
      <vt:lpstr>  План работы РМО учителей химии  на 2020/21 учебный год</vt:lpstr>
      <vt:lpstr>Информационная деятельность</vt:lpstr>
      <vt:lpstr>Развитие профессионального роста педагогов</vt:lpstr>
      <vt:lpstr>Развитие профессионального роста педагогов</vt:lpstr>
      <vt:lpstr>Экспертная и аналитическая деятельность</vt:lpstr>
      <vt:lpstr>Изменения по химии ОГЭ 2021: </vt:lpstr>
      <vt:lpstr>Задание 2 (характеристика атомов на основе его положения в ПСХЭ)</vt:lpstr>
      <vt:lpstr>Задание 3  (построение последовательности элементов с учётом закономерностей изменения свойств элементов по группам и периодам)</vt:lpstr>
      <vt:lpstr>В заданиях 5 (виды химической связи)</vt:lpstr>
      <vt:lpstr>В заданиях 4 (валентность, степень окисления) и 12 (признаки химических реакций) требуется установить соответствия между позициями двух множеств.</vt:lpstr>
      <vt:lpstr>Задание 19</vt:lpstr>
      <vt:lpstr>Анализ результатов ЕГЭ  по химии в 2020 году</vt:lpstr>
      <vt:lpstr>Задание 24</vt:lpstr>
      <vt:lpstr>Комментарий</vt:lpstr>
      <vt:lpstr>Задание 29</vt:lpstr>
      <vt:lpstr>Комментарий</vt:lpstr>
      <vt:lpstr>Задание 35</vt:lpstr>
      <vt:lpstr>По мнению экспертов</vt:lpstr>
      <vt:lpstr>Выводы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РМО учителей химии</dc:title>
  <dc:creator>Oksana</dc:creator>
  <cp:lastModifiedBy>1</cp:lastModifiedBy>
  <cp:revision>48</cp:revision>
  <dcterms:created xsi:type="dcterms:W3CDTF">2020-10-26T03:10:22Z</dcterms:created>
  <dcterms:modified xsi:type="dcterms:W3CDTF">2020-11-03T08:08:13Z</dcterms:modified>
</cp:coreProperties>
</file>