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93" r:id="rId2"/>
    <p:sldId id="261" r:id="rId3"/>
    <p:sldId id="294" r:id="rId4"/>
    <p:sldId id="295" r:id="rId5"/>
    <p:sldId id="311" r:id="rId6"/>
    <p:sldId id="305" r:id="rId7"/>
    <p:sldId id="306" r:id="rId8"/>
    <p:sldId id="307" r:id="rId9"/>
    <p:sldId id="300" r:id="rId10"/>
    <p:sldId id="301" r:id="rId11"/>
    <p:sldId id="312" r:id="rId12"/>
    <p:sldId id="303" r:id="rId13"/>
    <p:sldId id="304" r:id="rId14"/>
    <p:sldId id="296" r:id="rId15"/>
    <p:sldId id="297" r:id="rId16"/>
    <p:sldId id="298" r:id="rId17"/>
    <p:sldId id="299" r:id="rId18"/>
    <p:sldId id="308" r:id="rId19"/>
    <p:sldId id="309" r:id="rId20"/>
    <p:sldId id="310" r:id="rId21"/>
    <p:sldId id="313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3FC6907-A77E-4563-AA91-FFCEB57CDE13}">
          <p14:sldIdLst>
            <p14:sldId id="293"/>
            <p14:sldId id="261"/>
            <p14:sldId id="294"/>
            <p14:sldId id="295"/>
            <p14:sldId id="311"/>
            <p14:sldId id="305"/>
            <p14:sldId id="306"/>
            <p14:sldId id="307"/>
            <p14:sldId id="300"/>
            <p14:sldId id="301"/>
            <p14:sldId id="312"/>
            <p14:sldId id="303"/>
            <p14:sldId id="304"/>
            <p14:sldId id="296"/>
            <p14:sldId id="297"/>
            <p14:sldId id="298"/>
            <p14:sldId id="299"/>
            <p14:sldId id="308"/>
            <p14:sldId id="309"/>
            <p14:sldId id="310"/>
            <p14:sldId id="313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арина Кондакова" initials="МК" lastIdx="17" clrIdx="0">
    <p:extLst/>
  </p:cmAuthor>
  <p:cmAuthor id="2" name="Воронцов Сергей" initials="ВС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DBE9"/>
    <a:srgbClr val="CF4A3F"/>
    <a:srgbClr val="B645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796AFA-F0F9-4E27-BE42-CA3FDF86D024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FC8B63-02CF-4F5A-9197-EA9336C02B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536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43EE2AA-AAC0-4AAC-A7EE-9AE23FEAB177}" type="slidenum">
              <a:rPr lang="ru-RU" altLang="ru-RU" sz="1200" b="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21</a:t>
            </a:fld>
            <a:endParaRPr lang="ru-RU" altLang="ru-RU" sz="1200" b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062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dmin\Downloads\Sl_01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8144"/>
            <a:ext cx="9144000" cy="6874290"/>
          </a:xfrm>
          <a:prstGeom prst="rect">
            <a:avLst/>
          </a:prstGeom>
          <a:noFill/>
          <a:ln>
            <a:solidFill>
              <a:schemeClr val="tx1">
                <a:lumMod val="90000"/>
                <a:lumOff val="1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Заголовок 69"/>
          <p:cNvSpPr>
            <a:spLocks noGrp="1"/>
          </p:cNvSpPr>
          <p:nvPr>
            <p:ph type="title" hasCustomPrompt="1"/>
          </p:nvPr>
        </p:nvSpPr>
        <p:spPr>
          <a:xfrm>
            <a:off x="179512" y="2640664"/>
            <a:ext cx="8712968" cy="1499616"/>
          </a:xfrm>
        </p:spPr>
        <p:txBody>
          <a:bodyPr/>
          <a:lstStyle>
            <a:lvl1pPr algn="ctr">
              <a:lnSpc>
                <a:spcPct val="100000"/>
              </a:lnSpc>
              <a:defRPr lang="ru-RU" sz="3200" b="1" kern="1200" cap="none" spc="0">
                <a:ln w="18415" cmpd="sng">
                  <a:solidFill>
                    <a:schemeClr val="tx1">
                      <a:lumMod val="90000"/>
                      <a:lumOff val="1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250825" y="6165850"/>
            <a:ext cx="8642350" cy="5762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55774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0" y="460375"/>
            <a:ext cx="9144000" cy="736377"/>
          </a:xfrm>
          <a:prstGeom prst="rect">
            <a:avLst/>
          </a:prstGeom>
          <a:solidFill>
            <a:srgbClr val="85DBE9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418" y="476672"/>
            <a:ext cx="8311793" cy="72008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418" y="1258664"/>
            <a:ext cx="8311792" cy="524487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pic>
        <p:nvPicPr>
          <p:cNvPr id="4" name="Рисунок 2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8" y="23813"/>
            <a:ext cx="1728787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0641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06174"/>
            <a:ext cx="9144000" cy="422267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Группа 10"/>
          <p:cNvGrpSpPr/>
          <p:nvPr/>
        </p:nvGrpSpPr>
        <p:grpSpPr>
          <a:xfrm>
            <a:off x="361950" y="0"/>
            <a:ext cx="8782050" cy="469900"/>
            <a:chOff x="361950" y="0"/>
            <a:chExt cx="8782050" cy="469900"/>
          </a:xfrm>
        </p:grpSpPr>
        <p:sp>
          <p:nvSpPr>
            <p:cNvPr id="12" name="Прямоугольник 11"/>
            <p:cNvSpPr/>
            <p:nvPr userDrawn="1"/>
          </p:nvSpPr>
          <p:spPr>
            <a:xfrm>
              <a:off x="8658225" y="0"/>
              <a:ext cx="485775" cy="469900"/>
            </a:xfrm>
            <a:prstGeom prst="rect">
              <a:avLst/>
            </a:prstGeom>
            <a:solidFill>
              <a:srgbClr val="0BB6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dirty="0"/>
            </a:p>
          </p:txBody>
        </p:sp>
        <p:sp>
          <p:nvSpPr>
            <p:cNvPr id="13" name="Скругленный прямоугольник 12"/>
            <p:cNvSpPr/>
            <p:nvPr userDrawn="1"/>
          </p:nvSpPr>
          <p:spPr>
            <a:xfrm>
              <a:off x="361950" y="0"/>
              <a:ext cx="8782050" cy="469900"/>
            </a:xfrm>
            <a:prstGeom prst="roundRect">
              <a:avLst>
                <a:gd name="adj" fmla="val 50000"/>
              </a:avLst>
            </a:prstGeom>
            <a:solidFill>
              <a:srgbClr val="0BB6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dirty="0"/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361950" y="0"/>
              <a:ext cx="485775" cy="228600"/>
            </a:xfrm>
            <a:prstGeom prst="rect">
              <a:avLst/>
            </a:prstGeom>
            <a:solidFill>
              <a:srgbClr val="0BB6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dirty="0"/>
            </a:p>
          </p:txBody>
        </p:sp>
        <p:pic>
          <p:nvPicPr>
            <p:cNvPr id="15" name="Picture 6" descr="T:\Полищук\Фирменный стиль\invert_logo.pn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73096" y="102374"/>
              <a:ext cx="1203935" cy="265153"/>
            </a:xfrm>
            <a:prstGeom prst="rect">
              <a:avLst/>
            </a:prstGeom>
            <a:noFill/>
          </p:spPr>
        </p:pic>
        <p:sp>
          <p:nvSpPr>
            <p:cNvPr id="16" name="TextBox 33"/>
            <p:cNvSpPr txBox="1"/>
            <p:nvPr userDrawn="1"/>
          </p:nvSpPr>
          <p:spPr>
            <a:xfrm>
              <a:off x="5964633" y="81062"/>
              <a:ext cx="15067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>
                  <a:solidFill>
                    <a:schemeClr val="bg1"/>
                  </a:solidFill>
                </a:rPr>
                <a:t>www.mob-edu.ru</a:t>
              </a:r>
              <a:endParaRPr lang="ru-RU" sz="1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3917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auto">
          <a:xfrm>
            <a:off x="0" y="460375"/>
            <a:ext cx="9144000" cy="736377"/>
          </a:xfrm>
          <a:prstGeom prst="rect">
            <a:avLst/>
          </a:prstGeom>
          <a:solidFill>
            <a:srgbClr val="85DBE9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476672"/>
            <a:ext cx="8268400" cy="72008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528" y="1358096"/>
            <a:ext cx="4010728" cy="495126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1358096"/>
            <a:ext cx="4366260" cy="495126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F6D53-7245-4635-9BED-C04DCACB2E34}" type="datetimeFigureOut">
              <a:rPr lang="ru-RU" smtClean="0"/>
              <a:t>11.11.2019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0E17-F9BE-4C34-81F2-15B280B08CE2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8" name="Рисунок 2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8" y="23813"/>
            <a:ext cx="1728787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8647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0" y="460375"/>
            <a:ext cx="9144000" cy="736377"/>
          </a:xfrm>
          <a:prstGeom prst="rect">
            <a:avLst/>
          </a:prstGeom>
          <a:solidFill>
            <a:srgbClr val="85DBE9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476672"/>
            <a:ext cx="7290054" cy="720080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520" y="1358096"/>
            <a:ext cx="4082736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1520" y="2342400"/>
            <a:ext cx="4082736" cy="39669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1362028"/>
            <a:ext cx="43662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marL="0" lvl="0" indent="0" algn="l" defTabSz="914377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342400"/>
            <a:ext cx="4366260" cy="39669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F6D53-7245-4635-9BED-C04DCACB2E34}" type="datetimeFigureOut">
              <a:rPr lang="ru-RU" smtClean="0"/>
              <a:t>11.11.2019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0E17-F9BE-4C34-81F2-15B280B08CE2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11" name="Рисунок 2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8" y="23813"/>
            <a:ext cx="1728787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1229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auto">
          <a:xfrm>
            <a:off x="0" y="460375"/>
            <a:ext cx="9144000" cy="736377"/>
          </a:xfrm>
          <a:prstGeom prst="rect">
            <a:avLst/>
          </a:prstGeom>
          <a:solidFill>
            <a:srgbClr val="85DBE9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476672"/>
            <a:ext cx="7290054" cy="72008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F6D53-7245-4635-9BED-C04DCACB2E34}" type="datetimeFigureOut">
              <a:rPr lang="ru-RU" smtClean="0"/>
              <a:t>11.11.2019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0E17-F9BE-4C34-81F2-15B280B08CE2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6" name="Рисунок 2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8" y="23813"/>
            <a:ext cx="1728787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021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460375"/>
            <a:ext cx="9144000" cy="736377"/>
          </a:xfrm>
          <a:prstGeom prst="rect">
            <a:avLst/>
          </a:prstGeom>
          <a:solidFill>
            <a:srgbClr val="85DBE9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F6D53-7245-4635-9BED-C04DCACB2E34}" type="datetimeFigureOut">
              <a:rPr lang="ru-RU" smtClean="0"/>
              <a:t>11.11.2019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0E17-F9BE-4C34-81F2-15B280B08CE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0" y="-19050"/>
            <a:ext cx="9144000" cy="459718"/>
          </a:xfrm>
          <a:prstGeom prst="rect">
            <a:avLst/>
          </a:prstGeom>
          <a:gradFill flip="none" rotWithShape="1">
            <a:gsLst>
              <a:gs pos="75000">
                <a:srgbClr val="83DAE8"/>
              </a:gs>
              <a:gs pos="0">
                <a:srgbClr val="0BB6D2"/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tIns="36000" bIns="36000"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316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auto">
          <a:xfrm>
            <a:off x="0" y="441325"/>
            <a:ext cx="2781300" cy="6416675"/>
          </a:xfrm>
          <a:prstGeom prst="rect">
            <a:avLst/>
          </a:prstGeom>
          <a:solidFill>
            <a:srgbClr val="85DBE9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-36512" y="471509"/>
            <a:ext cx="2817812" cy="1737360"/>
          </a:xfrm>
        </p:spPr>
        <p:txBody>
          <a:bodyPr>
            <a:noAutofit/>
          </a:bodyPr>
          <a:lstStyle>
            <a:lvl1pPr algn="r">
              <a:lnSpc>
                <a:spcPct val="80000"/>
              </a:lnSpc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816" y="620688"/>
            <a:ext cx="6120680" cy="597666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pic>
        <p:nvPicPr>
          <p:cNvPr id="9" name="Рисунок 2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8" y="23813"/>
            <a:ext cx="1728787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3877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 bwMode="auto">
          <a:xfrm>
            <a:off x="0" y="441325"/>
            <a:ext cx="2781300" cy="6416675"/>
          </a:xfrm>
          <a:prstGeom prst="rect">
            <a:avLst/>
          </a:prstGeom>
          <a:solidFill>
            <a:srgbClr val="85DBE9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8" y="548680"/>
            <a:ext cx="2628354" cy="1463040"/>
          </a:xfrm>
        </p:spPr>
        <p:txBody>
          <a:bodyPr anchor="ctr">
            <a:noAutofit/>
          </a:bodyPr>
          <a:lstStyle>
            <a:lvl1pPr algn="r">
              <a:defRPr sz="24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43808" y="534255"/>
            <a:ext cx="6048672" cy="4037743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43808" y="4797152"/>
            <a:ext cx="5904656" cy="1655674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892480" y="4869160"/>
            <a:ext cx="0" cy="1584176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 bwMode="auto">
          <a:xfrm>
            <a:off x="0" y="-19050"/>
            <a:ext cx="9144000" cy="459718"/>
          </a:xfrm>
          <a:prstGeom prst="rect">
            <a:avLst/>
          </a:prstGeom>
          <a:gradFill flip="none" rotWithShape="1">
            <a:gsLst>
              <a:gs pos="75000">
                <a:srgbClr val="83DAE8"/>
              </a:gs>
              <a:gs pos="0">
                <a:srgbClr val="0BB6D2"/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tIns="36000" bIns="36000"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dirty="0">
              <a:solidFill>
                <a:srgbClr val="008000"/>
              </a:solidFill>
            </a:endParaRPr>
          </a:p>
        </p:txBody>
      </p:sp>
      <p:pic>
        <p:nvPicPr>
          <p:cNvPr id="19" name="Рисунок 2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8" y="23813"/>
            <a:ext cx="1728787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3818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460375"/>
            <a:ext cx="9144000" cy="736377"/>
          </a:xfrm>
          <a:prstGeom prst="rect">
            <a:avLst/>
          </a:prstGeom>
          <a:solidFill>
            <a:srgbClr val="85DBE9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476672"/>
            <a:ext cx="8052376" cy="72008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F6D53-7245-4635-9BED-C04DCACB2E34}" type="datetimeFigureOut">
              <a:rPr lang="ru-RU" smtClean="0"/>
              <a:t>11.11.2019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0E17-F9BE-4C34-81F2-15B280B08CE2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7" name="Рисунок 2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8" y="23813"/>
            <a:ext cx="1728787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0451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F6D53-7245-4635-9BED-C04DCACB2E34}" type="datetimeFigureOut">
              <a:rPr lang="ru-RU" smtClean="0"/>
              <a:t>11.11.2019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0E17-F9BE-4C34-81F2-15B280B08CE2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19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F6D53-7245-4635-9BED-C04DCACB2E34}" type="datetimeFigureOut">
              <a:rPr lang="ru-RU" smtClean="0"/>
              <a:t>11.11.2019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0E17-F9BE-4C34-81F2-15B280B08CE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4566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 bwMode="auto">
          <a:xfrm>
            <a:off x="0" y="460375"/>
            <a:ext cx="9144000" cy="736377"/>
          </a:xfrm>
          <a:prstGeom prst="rect">
            <a:avLst/>
          </a:prstGeom>
          <a:solidFill>
            <a:srgbClr val="85DBE9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2008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EF0E17-F9BE-4C34-81F2-15B280B08CE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0565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460375"/>
            <a:ext cx="9144000" cy="736377"/>
          </a:xfrm>
          <a:prstGeom prst="rect">
            <a:avLst/>
          </a:prstGeom>
          <a:solidFill>
            <a:srgbClr val="85DBE9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6013" y="476672"/>
            <a:ext cx="7570787" cy="72008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EF6D53-7245-4635-9BED-C04DCACB2E34}" type="datetimeFigureOut">
              <a:rPr lang="ru-RU" smtClean="0"/>
              <a:t>11.11.2019</a:t>
            </a:fld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EF0E17-F9BE-4C34-81F2-15B280B08CE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1159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460375"/>
            <a:ext cx="7290054" cy="7363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1340768"/>
            <a:ext cx="7290055" cy="4968592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F0EF6D53-7245-4635-9BED-C04DCACB2E34}" type="datetimeFigureOut">
              <a:rPr lang="ru-RU" smtClean="0"/>
              <a:t>11.11.2019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60EF0E17-F9BE-4C34-81F2-15B280B08CE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0" y="-19050"/>
            <a:ext cx="9144000" cy="459718"/>
          </a:xfrm>
          <a:prstGeom prst="rect">
            <a:avLst/>
          </a:prstGeom>
          <a:gradFill flip="none" rotWithShape="1">
            <a:gsLst>
              <a:gs pos="75000">
                <a:srgbClr val="83DAE8"/>
              </a:gs>
              <a:gs pos="0">
                <a:srgbClr val="0BB6D2"/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tIns="36000" bIns="36000"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347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377" rtl="0" eaLnBrk="1" latinLnBrk="0" hangingPunct="1">
        <a:lnSpc>
          <a:spcPct val="80000"/>
        </a:lnSpc>
        <a:spcBef>
          <a:spcPct val="0"/>
        </a:spcBef>
        <a:buNone/>
        <a:defRPr sz="2800" b="1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377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sultant.ru/document/cons_doc_LAW_140174/6b08530edad66747252fe4b34361d250e7af65ac/" TargetMode="External"/><Relationship Id="rId2" Type="http://schemas.openxmlformats.org/officeDocument/2006/relationships/hyperlink" Target="http://www.consultant.ru/document/cons_doc_LAW_140174/9ab9b85e5291f25d6986b5301ab79c23f0055ca4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ob-edu.ru/" TargetMode="External"/><Relationship Id="rId5" Type="http://schemas.openxmlformats.org/officeDocument/2006/relationships/hyperlink" Target="mailto:_______@______.ru" TargetMode="Externa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1" y="0"/>
            <a:ext cx="9140829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" y="1227667"/>
            <a:ext cx="4140200" cy="872066"/>
          </a:xfrm>
          <a:custGeom>
            <a:avLst/>
            <a:gdLst>
              <a:gd name="connsiteX0" fmla="*/ 0 w 3691467"/>
              <a:gd name="connsiteY0" fmla="*/ 0 h 999066"/>
              <a:gd name="connsiteX1" fmla="*/ 3691467 w 3691467"/>
              <a:gd name="connsiteY1" fmla="*/ 0 h 999066"/>
              <a:gd name="connsiteX2" fmla="*/ 3691467 w 3691467"/>
              <a:gd name="connsiteY2" fmla="*/ 999066 h 999066"/>
              <a:gd name="connsiteX3" fmla="*/ 0 w 3691467"/>
              <a:gd name="connsiteY3" fmla="*/ 999066 h 999066"/>
              <a:gd name="connsiteX4" fmla="*/ 0 w 3691467"/>
              <a:gd name="connsiteY4" fmla="*/ 0 h 999066"/>
              <a:gd name="connsiteX0" fmla="*/ 0 w 3691467"/>
              <a:gd name="connsiteY0" fmla="*/ 0 h 999066"/>
              <a:gd name="connsiteX1" fmla="*/ 3691467 w 3691467"/>
              <a:gd name="connsiteY1" fmla="*/ 0 h 999066"/>
              <a:gd name="connsiteX2" fmla="*/ 3217334 w 3691467"/>
              <a:gd name="connsiteY2" fmla="*/ 999066 h 999066"/>
              <a:gd name="connsiteX3" fmla="*/ 0 w 3691467"/>
              <a:gd name="connsiteY3" fmla="*/ 999066 h 999066"/>
              <a:gd name="connsiteX4" fmla="*/ 0 w 3691467"/>
              <a:gd name="connsiteY4" fmla="*/ 0 h 999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91467" h="999066">
                <a:moveTo>
                  <a:pt x="0" y="0"/>
                </a:moveTo>
                <a:lnTo>
                  <a:pt x="3691467" y="0"/>
                </a:lnTo>
                <a:lnTo>
                  <a:pt x="3217334" y="999066"/>
                </a:lnTo>
                <a:lnTo>
                  <a:pt x="0" y="99906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821" y="1385167"/>
            <a:ext cx="2541822" cy="54859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85800" y="4011815"/>
            <a:ext cx="46058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МЭО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одарённым и высокомотивированным  детям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с двумя скругленными соседними углами 17"/>
          <p:cNvSpPr/>
          <p:nvPr/>
        </p:nvSpPr>
        <p:spPr>
          <a:xfrm rot="5400000">
            <a:off x="2396295" y="3996039"/>
            <a:ext cx="185131" cy="3606121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B645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685800" y="5706532"/>
            <a:ext cx="2260600" cy="185131"/>
          </a:xfrm>
          <a:custGeom>
            <a:avLst/>
            <a:gdLst>
              <a:gd name="connsiteX0" fmla="*/ 0 w 2260600"/>
              <a:gd name="connsiteY0" fmla="*/ 0 h 185131"/>
              <a:gd name="connsiteX1" fmla="*/ 2260600 w 2260600"/>
              <a:gd name="connsiteY1" fmla="*/ 0 h 185131"/>
              <a:gd name="connsiteX2" fmla="*/ 2260600 w 2260600"/>
              <a:gd name="connsiteY2" fmla="*/ 185131 h 185131"/>
              <a:gd name="connsiteX3" fmla="*/ 0 w 2260600"/>
              <a:gd name="connsiteY3" fmla="*/ 185131 h 185131"/>
              <a:gd name="connsiteX4" fmla="*/ 0 w 2260600"/>
              <a:gd name="connsiteY4" fmla="*/ 0 h 185131"/>
              <a:gd name="connsiteX0" fmla="*/ 0 w 2260600"/>
              <a:gd name="connsiteY0" fmla="*/ 0 h 185131"/>
              <a:gd name="connsiteX1" fmla="*/ 2260600 w 2260600"/>
              <a:gd name="connsiteY1" fmla="*/ 0 h 185131"/>
              <a:gd name="connsiteX2" fmla="*/ 1819348 w 2260600"/>
              <a:gd name="connsiteY2" fmla="*/ 185131 h 185131"/>
              <a:gd name="connsiteX3" fmla="*/ 0 w 2260600"/>
              <a:gd name="connsiteY3" fmla="*/ 185131 h 185131"/>
              <a:gd name="connsiteX4" fmla="*/ 0 w 2260600"/>
              <a:gd name="connsiteY4" fmla="*/ 0 h 185131"/>
              <a:gd name="connsiteX0" fmla="*/ 0 w 2260600"/>
              <a:gd name="connsiteY0" fmla="*/ 0 h 185131"/>
              <a:gd name="connsiteX1" fmla="*/ 2260600 w 2260600"/>
              <a:gd name="connsiteY1" fmla="*/ 0 h 185131"/>
              <a:gd name="connsiteX2" fmla="*/ 1760869 w 2260600"/>
              <a:gd name="connsiteY2" fmla="*/ 185131 h 185131"/>
              <a:gd name="connsiteX3" fmla="*/ 0 w 2260600"/>
              <a:gd name="connsiteY3" fmla="*/ 185131 h 185131"/>
              <a:gd name="connsiteX4" fmla="*/ 0 w 2260600"/>
              <a:gd name="connsiteY4" fmla="*/ 0 h 185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0600" h="185131">
                <a:moveTo>
                  <a:pt x="0" y="0"/>
                </a:moveTo>
                <a:lnTo>
                  <a:pt x="2260600" y="0"/>
                </a:lnTo>
                <a:lnTo>
                  <a:pt x="1760869" y="185131"/>
                </a:lnTo>
                <a:lnTo>
                  <a:pt x="0" y="185131"/>
                </a:lnTo>
                <a:lnTo>
                  <a:pt x="0" y="0"/>
                </a:lnTo>
                <a:close/>
              </a:path>
            </a:pathLst>
          </a:custGeom>
          <a:solidFill>
            <a:srgbClr val="CF4A3F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522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B428A8-D80F-49C0-AA74-0BB052397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445"/>
            <a:ext cx="9144000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Высокомотивированные и Одарённые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дети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49091" y="1545872"/>
            <a:ext cx="582471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buClr>
                <a:srgbClr val="B6452D"/>
              </a:buClr>
              <a:buSzPct val="120000"/>
            </a:pP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черты 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одаренных и высокомотивированных детей</a:t>
            </a:r>
          </a:p>
          <a:p>
            <a:pPr>
              <a:spcAft>
                <a:spcPts val="1200"/>
              </a:spcAft>
              <a:buClr>
                <a:srgbClr val="B6452D"/>
              </a:buClr>
              <a:buSzPct val="120000"/>
            </a:pP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2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Повышенная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мотивация к познавательной деятельности, саморазвитию, управлению собственным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учением</a:t>
            </a:r>
          </a:p>
          <a:p>
            <a:pPr marL="342900" indent="-342900">
              <a:spcAft>
                <a:spcPts val="12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Нестандартное мышление</a:t>
            </a:r>
          </a:p>
          <a:p>
            <a:pPr marL="342900" indent="-342900">
              <a:spcAft>
                <a:spcPts val="1200"/>
              </a:spcAft>
              <a:buClr>
                <a:srgbClr val="B6452D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Имеют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специальные образовательные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потребности:</a:t>
            </a:r>
          </a:p>
          <a:p>
            <a:pPr marL="800100" lvl="2" indent="-342900">
              <a:spcAft>
                <a:spcPts val="600"/>
              </a:spcAft>
              <a:buClr>
                <a:srgbClr val="B6452D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Ускоренное обучение</a:t>
            </a:r>
          </a:p>
          <a:p>
            <a:pPr marL="800100" lvl="2" indent="-342900">
              <a:spcAft>
                <a:spcPts val="600"/>
              </a:spcAft>
              <a:buClr>
                <a:srgbClr val="B6452D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Расширенное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и/или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углублённое обучение</a:t>
            </a:r>
          </a:p>
          <a:p>
            <a:pPr marL="800100" lvl="2" indent="-342900">
              <a:spcAft>
                <a:spcPts val="600"/>
              </a:spcAft>
              <a:buClr>
                <a:srgbClr val="B6452D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Самостоятельная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познавательная активность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0200" y="1559707"/>
            <a:ext cx="2463800" cy="4934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942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B428A8-D80F-49C0-AA74-0BB052397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62912"/>
            <a:ext cx="9144000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Персонализация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образовании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27538" y="1525128"/>
            <a:ext cx="8264770" cy="15424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Персонализированное учение </a:t>
            </a: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весь спектр разнообразных образовательных программ и ресурсов, форм, методов и технологий учебной деятельности, направленных на удовлетворение персональных образовательных запросов, интересов, устремлений, обучающихся, позволяющих самостоятельно формировать стратегию учения, в том числе темп, уровень </a:t>
            </a: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сложности, график занятий и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т.д.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57575"/>
            <a:ext cx="9144000" cy="34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38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1" y="4038600"/>
            <a:ext cx="9143999" cy="2819399"/>
          </a:xfrm>
          <a:prstGeom prst="rect">
            <a:avLst/>
          </a:prstGeom>
          <a:solidFill>
            <a:schemeClr val="tx1">
              <a:lumMod val="10000"/>
              <a:lumOff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B428A8-D80F-49C0-AA74-0BB052397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1379"/>
            <a:ext cx="9144000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sz="1600" spc="0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Системная </a:t>
            </a:r>
            <a:r>
              <a:rPr lang="ru-RU" sz="1600" spc="0" dirty="0">
                <a:latin typeface="Arial" panose="020B0604020202020204" pitchFamily="34" charset="0"/>
                <a:cs typeface="Arial" panose="020B0604020202020204" pitchFamily="34" charset="0"/>
              </a:rPr>
              <a:t>модель организации работы с </a:t>
            </a:r>
            <a:r>
              <a:rPr lang="ru-RU" sz="1600" spc="0" dirty="0" smtClean="0">
                <a:latin typeface="Arial" panose="020B0604020202020204" pitchFamily="34" charset="0"/>
                <a:cs typeface="Arial" panose="020B0604020202020204" pitchFamily="34" charset="0"/>
              </a:rPr>
              <a:t>одарёнными </a:t>
            </a:r>
            <a:r>
              <a:rPr lang="ru-RU" sz="1600" spc="0" dirty="0">
                <a:latin typeface="Arial" panose="020B0604020202020204" pitchFamily="34" charset="0"/>
                <a:cs typeface="Arial" panose="020B0604020202020204" pitchFamily="34" charset="0"/>
              </a:rPr>
              <a:t>детьми </a:t>
            </a:r>
            <a:r>
              <a:rPr lang="ru-RU" sz="1600" spc="0" dirty="0" smtClean="0">
                <a:latin typeface="Arial" panose="020B0604020202020204" pitchFamily="34" charset="0"/>
                <a:cs typeface="Arial" panose="020B0604020202020204" pitchFamily="34" charset="0"/>
              </a:rPr>
              <a:t>на базе МЭО</a:t>
            </a:r>
            <a:endParaRPr lang="ru-RU" sz="1600" spc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6247" y="1693237"/>
            <a:ext cx="8286753" cy="4544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0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Центр по работе с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одарёнными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детьми (ЦРОД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 выполняет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функции организатора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 координатора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сетевого взаимодействия организаций общего и дополнительного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образования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10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Сеть взаимодействующих организаций общего и дополнительного образования, технопарков, бизнес-акселераторов,  музеев, ВУЗов способствует созданию богатой социокультурной среды и реализации сетевой формы освоения образования образовательных программ (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ФЗ 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273 «Об образовании в РФ», ст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 15)</a:t>
            </a:r>
          </a:p>
          <a:p>
            <a:pPr marL="285750" indent="-285750">
              <a:spcAft>
                <a:spcPts val="10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10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Персонализация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образования на основе сочетания различных форм получения образования и форм обучения, обучения по индивидуальным учебным планам,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 том числе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ускоренное обучение, а также использования электронного обучения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 дистанционных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образовательных технологий (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ФЗ 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273 «Об образовании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 РФ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», ст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 17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ст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 34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ч.1 п.3, ст. 16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10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ЦРОД обеспечивает цифровую среду взаимодействия и организует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интенсивы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летние школы, конкурсы, проекты,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квесты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и т.п.</a:t>
            </a:r>
          </a:p>
        </p:txBody>
      </p:sp>
    </p:spTree>
    <p:extLst>
      <p:ext uri="{BB962C8B-B14F-4D97-AF65-F5344CB8AC3E}">
        <p14:creationId xmlns:p14="http://schemas.microsoft.com/office/powerpoint/2010/main" val="184376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2001"/>
            <a:ext cx="9144000" cy="6095999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57200"/>
            <a:ext cx="9144000" cy="1752600"/>
          </a:xfrm>
          <a:solidFill>
            <a:srgbClr val="85DBE9"/>
          </a:solidFill>
        </p:spPr>
        <p:txBody>
          <a:bodyPr anchor="ctr">
            <a:noAutofit/>
          </a:bodyPr>
          <a:lstStyle/>
          <a:p>
            <a:pPr marL="4320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Организационные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модели реализации инклюзивного образования высокомотивированных и одаренных детей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 основе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МЭО</a:t>
            </a:r>
          </a:p>
        </p:txBody>
      </p:sp>
    </p:spTree>
    <p:extLst>
      <p:ext uri="{BB962C8B-B14F-4D97-AF65-F5344CB8AC3E}">
        <p14:creationId xmlns:p14="http://schemas.microsoft.com/office/powerpoint/2010/main" val="1814417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B428A8-D80F-49C0-AA74-0BB052397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62912"/>
            <a:ext cx="9144000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 1. </a:t>
            </a:r>
            <a:r>
              <a:rPr lang="ru-RU" b="0" dirty="0" smtClean="0">
                <a:latin typeface="Arial" panose="020B0604020202020204" pitchFamily="34" charset="0"/>
                <a:cs typeface="Arial" panose="020B0604020202020204" pitchFamily="34" charset="0"/>
              </a:rPr>
              <a:t>Подготовка к олимпиадам </a:t>
            </a:r>
            <a:endParaRPr lang="ru-RU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2899" y="1490732"/>
            <a:ext cx="8513233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Основное 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обучение в школе, </a:t>
            </a:r>
            <a:r>
              <a:rPr lang="ru-RU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дополнительное — в школе или в центре по работе 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одарёнными 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детьми</a:t>
            </a:r>
          </a:p>
        </p:txBody>
      </p:sp>
      <p:sp>
        <p:nvSpPr>
          <p:cNvPr id="4" name="Облако 3">
            <a:extLst>
              <a:ext uri="{FF2B5EF4-FFF2-40B4-BE49-F238E27FC236}">
                <a16:creationId xmlns="" xmlns:a16="http://schemas.microsoft.com/office/drawing/2014/main" id="{E74E81F0-F589-4C7F-8A10-7C0AB9583237}"/>
              </a:ext>
            </a:extLst>
          </p:cNvPr>
          <p:cNvSpPr/>
          <p:nvPr/>
        </p:nvSpPr>
        <p:spPr>
          <a:xfrm rot="443772">
            <a:off x="2644775" y="2573864"/>
            <a:ext cx="3875088" cy="2755900"/>
          </a:xfrm>
          <a:prstGeom prst="cloud">
            <a:avLst/>
          </a:prstGeom>
          <a:ln w="19050">
            <a:solidFill>
              <a:srgbClr val="066B7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1800" dirty="0">
              <a:solidFill>
                <a:srgbClr val="066B7C"/>
              </a:solidFill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="" xmlns:a16="http://schemas.microsoft.com/office/drawing/2014/main" id="{285FFC3A-C6B9-43D0-B1B2-417CE9E7B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" y="2615139"/>
            <a:ext cx="1620838" cy="757238"/>
          </a:xfrm>
          <a:prstGeom prst="roundRect">
            <a:avLst>
              <a:gd name="adj" fmla="val 9606"/>
            </a:avLst>
          </a:prstGeom>
          <a:solidFill>
            <a:srgbClr val="85DBE9"/>
          </a:solidFill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600" b="0" dirty="0">
                <a:solidFill>
                  <a:srgbClr val="000000"/>
                </a:solidFill>
              </a:rPr>
              <a:t>Школа 1</a:t>
            </a:r>
          </a:p>
        </p:txBody>
      </p:sp>
      <p:sp>
        <p:nvSpPr>
          <p:cNvPr id="6" name="Скругленный прямоугольник 4">
            <a:extLst>
              <a:ext uri="{FF2B5EF4-FFF2-40B4-BE49-F238E27FC236}">
                <a16:creationId xmlns="" xmlns:a16="http://schemas.microsoft.com/office/drawing/2014/main" id="{1D2FA315-B771-499D-A085-6A7C7520E8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" y="3696227"/>
            <a:ext cx="1620838" cy="755650"/>
          </a:xfrm>
          <a:prstGeom prst="roundRect">
            <a:avLst>
              <a:gd name="adj" fmla="val 9606"/>
            </a:avLst>
          </a:prstGeom>
          <a:solidFill>
            <a:srgbClr val="85DBE9"/>
          </a:solidFill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600" b="0" dirty="0">
                <a:solidFill>
                  <a:srgbClr val="000000"/>
                </a:solidFill>
              </a:rPr>
              <a:t>Школа 2</a:t>
            </a:r>
          </a:p>
        </p:txBody>
      </p:sp>
      <p:sp>
        <p:nvSpPr>
          <p:cNvPr id="7" name="Скругленный прямоугольник 4">
            <a:extLst>
              <a:ext uri="{FF2B5EF4-FFF2-40B4-BE49-F238E27FC236}">
                <a16:creationId xmlns="" xmlns:a16="http://schemas.microsoft.com/office/drawing/2014/main" id="{4B832282-4174-4D2C-8F6D-DF9FF23042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" y="4775727"/>
            <a:ext cx="1620838" cy="757237"/>
          </a:xfrm>
          <a:prstGeom prst="roundRect">
            <a:avLst>
              <a:gd name="adj" fmla="val 9606"/>
            </a:avLst>
          </a:prstGeom>
          <a:solidFill>
            <a:srgbClr val="85DBE9"/>
          </a:solidFill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600" b="0" dirty="0">
                <a:solidFill>
                  <a:srgbClr val="000000"/>
                </a:solidFill>
              </a:rPr>
              <a:t>Школа 3</a:t>
            </a:r>
          </a:p>
        </p:txBody>
      </p:sp>
      <p:sp>
        <p:nvSpPr>
          <p:cNvPr id="8" name="Скругленный прямоугольник 4">
            <a:extLst>
              <a:ext uri="{FF2B5EF4-FFF2-40B4-BE49-F238E27FC236}">
                <a16:creationId xmlns="" xmlns:a16="http://schemas.microsoft.com/office/drawing/2014/main" id="{FA6287D5-F508-40AA-9525-FADB808158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0900" y="2611964"/>
            <a:ext cx="1619250" cy="755650"/>
          </a:xfrm>
          <a:prstGeom prst="roundRect">
            <a:avLst>
              <a:gd name="adj" fmla="val 9606"/>
            </a:avLst>
          </a:prstGeom>
          <a:solidFill>
            <a:srgbClr val="85DBE9"/>
          </a:solidFill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600" b="0" dirty="0">
                <a:solidFill>
                  <a:srgbClr val="000000"/>
                </a:solidFill>
              </a:rPr>
              <a:t>Школа 4</a:t>
            </a:r>
          </a:p>
        </p:txBody>
      </p:sp>
      <p:sp>
        <p:nvSpPr>
          <p:cNvPr id="9" name="Скругленный прямоугольник 4">
            <a:extLst>
              <a:ext uri="{FF2B5EF4-FFF2-40B4-BE49-F238E27FC236}">
                <a16:creationId xmlns="" xmlns:a16="http://schemas.microsoft.com/office/drawing/2014/main" id="{AA18D8BB-99B6-402B-A01E-25BC03EF57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9313" y="3699402"/>
            <a:ext cx="1620837" cy="757237"/>
          </a:xfrm>
          <a:prstGeom prst="roundRect">
            <a:avLst>
              <a:gd name="adj" fmla="val 9606"/>
            </a:avLst>
          </a:prstGeom>
          <a:solidFill>
            <a:srgbClr val="85DBE9"/>
          </a:solidFill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600" b="0" dirty="0">
                <a:solidFill>
                  <a:srgbClr val="000000"/>
                </a:solidFill>
              </a:rPr>
              <a:t>Школа 5</a:t>
            </a:r>
          </a:p>
        </p:txBody>
      </p:sp>
      <p:sp>
        <p:nvSpPr>
          <p:cNvPr id="10" name="Скругленный прямоугольник 4">
            <a:extLst>
              <a:ext uri="{FF2B5EF4-FFF2-40B4-BE49-F238E27FC236}">
                <a16:creationId xmlns="" xmlns:a16="http://schemas.microsoft.com/office/drawing/2014/main" id="{4EA60DAB-593B-4EC5-B919-5477A91814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0900" y="4802714"/>
            <a:ext cx="1619250" cy="755650"/>
          </a:xfrm>
          <a:prstGeom prst="roundRect">
            <a:avLst>
              <a:gd name="adj" fmla="val 9606"/>
            </a:avLst>
          </a:prstGeom>
          <a:solidFill>
            <a:srgbClr val="85DBE9"/>
          </a:solidFill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600" b="0" dirty="0">
                <a:solidFill>
                  <a:srgbClr val="000000"/>
                </a:solidFill>
              </a:rPr>
              <a:t>Школа …</a:t>
            </a:r>
          </a:p>
        </p:txBody>
      </p:sp>
      <p:sp>
        <p:nvSpPr>
          <p:cNvPr id="12" name="Двойная стрелка вверх/вниз 11">
            <a:extLst>
              <a:ext uri="{FF2B5EF4-FFF2-40B4-BE49-F238E27FC236}">
                <a16:creationId xmlns="" xmlns:a16="http://schemas.microsoft.com/office/drawing/2014/main" id="{281AF823-0C07-48E9-A20E-D22041EA7453}"/>
              </a:ext>
            </a:extLst>
          </p:cNvPr>
          <p:cNvSpPr/>
          <p:nvPr/>
        </p:nvSpPr>
        <p:spPr>
          <a:xfrm rot="17824214" flipV="1">
            <a:off x="6506368" y="4379646"/>
            <a:ext cx="328613" cy="1136650"/>
          </a:xfrm>
          <a:prstGeom prst="upDownArrow">
            <a:avLst/>
          </a:prstGeom>
          <a:solidFill>
            <a:srgbClr val="85DBE9"/>
          </a:solidFill>
          <a:ln w="6350"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Двойная стрелка вверх/вниз 12">
            <a:extLst>
              <a:ext uri="{FF2B5EF4-FFF2-40B4-BE49-F238E27FC236}">
                <a16:creationId xmlns="" xmlns:a16="http://schemas.microsoft.com/office/drawing/2014/main" id="{CA47F3D3-A50C-42B5-945F-A87B04118E70}"/>
              </a:ext>
            </a:extLst>
          </p:cNvPr>
          <p:cNvSpPr/>
          <p:nvPr/>
        </p:nvSpPr>
        <p:spPr>
          <a:xfrm rot="16541843" flipH="1">
            <a:off x="2355850" y="2486552"/>
            <a:ext cx="330200" cy="1098550"/>
          </a:xfrm>
          <a:prstGeom prst="upDownArrow">
            <a:avLst/>
          </a:prstGeom>
          <a:solidFill>
            <a:srgbClr val="85DBE9"/>
          </a:solidFill>
          <a:ln w="6350"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Двойная стрелка вверх/вниз 13">
            <a:extLst>
              <a:ext uri="{FF2B5EF4-FFF2-40B4-BE49-F238E27FC236}">
                <a16:creationId xmlns="" xmlns:a16="http://schemas.microsoft.com/office/drawing/2014/main" id="{5A8FEEF8-7BF9-4BC5-860C-DBCBF2CA2159}"/>
              </a:ext>
            </a:extLst>
          </p:cNvPr>
          <p:cNvSpPr/>
          <p:nvPr/>
        </p:nvSpPr>
        <p:spPr>
          <a:xfrm rot="15284869" flipH="1">
            <a:off x="2176463" y="3658126"/>
            <a:ext cx="330200" cy="733425"/>
          </a:xfrm>
          <a:prstGeom prst="upDownArrow">
            <a:avLst/>
          </a:prstGeom>
          <a:solidFill>
            <a:srgbClr val="85DBE9"/>
          </a:solidFill>
          <a:ln w="6350"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Двойная стрелка вверх/вниз 14">
            <a:extLst>
              <a:ext uri="{FF2B5EF4-FFF2-40B4-BE49-F238E27FC236}">
                <a16:creationId xmlns="" xmlns:a16="http://schemas.microsoft.com/office/drawing/2014/main" id="{405EFAD4-6E0A-46AC-AEB8-78008A55B10E}"/>
              </a:ext>
            </a:extLst>
          </p:cNvPr>
          <p:cNvSpPr/>
          <p:nvPr/>
        </p:nvSpPr>
        <p:spPr>
          <a:xfrm rot="3775786" flipH="1" flipV="1">
            <a:off x="2324893" y="4379646"/>
            <a:ext cx="328613" cy="1136650"/>
          </a:xfrm>
          <a:prstGeom prst="upDownArrow">
            <a:avLst/>
          </a:prstGeom>
          <a:solidFill>
            <a:srgbClr val="85DBE9"/>
          </a:solidFill>
          <a:ln w="6350"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Двойная стрелка вверх/вниз 15">
            <a:extLst>
              <a:ext uri="{FF2B5EF4-FFF2-40B4-BE49-F238E27FC236}">
                <a16:creationId xmlns="" xmlns:a16="http://schemas.microsoft.com/office/drawing/2014/main" id="{108F151C-A69D-47EF-8998-FE2FED53BDAD}"/>
              </a:ext>
            </a:extLst>
          </p:cNvPr>
          <p:cNvSpPr/>
          <p:nvPr/>
        </p:nvSpPr>
        <p:spPr>
          <a:xfrm>
            <a:off x="4418013" y="5352913"/>
            <a:ext cx="225995" cy="330863"/>
          </a:xfrm>
          <a:prstGeom prst="upDownArrow">
            <a:avLst/>
          </a:prstGeom>
          <a:solidFill>
            <a:srgbClr val="85DBE9"/>
          </a:solidFill>
          <a:ln w="6350"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Содержимое 4">
            <a:extLst>
              <a:ext uri="{FF2B5EF4-FFF2-40B4-BE49-F238E27FC236}">
                <a16:creationId xmlns="" xmlns:a16="http://schemas.microsoft.com/office/drawing/2014/main" id="{6D2EB5D4-086B-48E4-B7F9-B211D8E4FA3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096340" y="3152294"/>
            <a:ext cx="3013075" cy="1455737"/>
          </a:xfrm>
          <a:solidFill>
            <a:schemeClr val="bg1"/>
          </a:solidFill>
        </p:spPr>
        <p:txBody>
          <a:bodyPr anchor="ctr">
            <a:normAutofit/>
          </a:bodyPr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На базе 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Центра по работе </a:t>
            </a:r>
            <a:r>
              <a:rPr lang="ru-RU" alt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 одарёнными </a:t>
            </a: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детьми установлена </a:t>
            </a:r>
            <a:r>
              <a:rPr lang="ru-RU" alt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система МЭО</a:t>
            </a:r>
            <a:endParaRPr lang="ru-RU" alt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Двойная стрелка вверх/вниз 17">
            <a:extLst>
              <a:ext uri="{FF2B5EF4-FFF2-40B4-BE49-F238E27FC236}">
                <a16:creationId xmlns="" xmlns:a16="http://schemas.microsoft.com/office/drawing/2014/main" id="{051F443D-8657-47F9-9F43-6AECCCF28DB9}"/>
              </a:ext>
            </a:extLst>
          </p:cNvPr>
          <p:cNvSpPr/>
          <p:nvPr/>
        </p:nvSpPr>
        <p:spPr>
          <a:xfrm rot="5058157">
            <a:off x="6530182" y="2511158"/>
            <a:ext cx="330200" cy="985837"/>
          </a:xfrm>
          <a:prstGeom prst="upDownArrow">
            <a:avLst/>
          </a:prstGeom>
          <a:solidFill>
            <a:srgbClr val="85DBE9"/>
          </a:solidFill>
          <a:ln w="6350"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Двойная стрелка вверх/вниз 18">
            <a:extLst>
              <a:ext uri="{FF2B5EF4-FFF2-40B4-BE49-F238E27FC236}">
                <a16:creationId xmlns="" xmlns:a16="http://schemas.microsoft.com/office/drawing/2014/main" id="{9081650A-CD5F-4212-A109-BEBC55DA8D62}"/>
              </a:ext>
            </a:extLst>
          </p:cNvPr>
          <p:cNvSpPr/>
          <p:nvPr/>
        </p:nvSpPr>
        <p:spPr>
          <a:xfrm rot="6315131">
            <a:off x="6673057" y="3622408"/>
            <a:ext cx="330200" cy="731837"/>
          </a:xfrm>
          <a:prstGeom prst="upDownArrow">
            <a:avLst/>
          </a:prstGeom>
          <a:solidFill>
            <a:srgbClr val="85DBE9"/>
          </a:solidFill>
          <a:ln w="6350"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4">
            <a:extLst>
              <a:ext uri="{FF2B5EF4-FFF2-40B4-BE49-F238E27FC236}">
                <a16:creationId xmlns="" xmlns:a16="http://schemas.microsoft.com/office/drawing/2014/main" id="{2DBD5871-BD7A-418A-B129-5506939141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7231" y="5686423"/>
            <a:ext cx="2670175" cy="784569"/>
          </a:xfrm>
          <a:prstGeom prst="roundRect">
            <a:avLst>
              <a:gd name="adj" fmla="val 9606"/>
            </a:avLst>
          </a:prstGeom>
          <a:solidFill>
            <a:srgbClr val="85DBE9"/>
          </a:solidFill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buFontTx/>
              <a:buNone/>
              <a:defRPr/>
            </a:pPr>
            <a:r>
              <a:rPr lang="ru-RU" altLang="ru-RU" sz="1600" b="0" dirty="0"/>
              <a:t>Семья</a:t>
            </a:r>
          </a:p>
        </p:txBody>
      </p:sp>
    </p:spTree>
    <p:extLst>
      <p:ext uri="{BB962C8B-B14F-4D97-AF65-F5344CB8AC3E}">
        <p14:creationId xmlns:p14="http://schemas.microsoft.com/office/powerpoint/2010/main" val="356349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B428A8-D80F-49C0-AA74-0BB052397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62912"/>
            <a:ext cx="9144000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 1. </a:t>
            </a:r>
            <a:r>
              <a:rPr lang="ru-RU" sz="3200" b="0" dirty="0">
                <a:latin typeface="Arial" panose="020B0604020202020204" pitchFamily="34" charset="0"/>
                <a:cs typeface="Arial" panose="020B0604020202020204" pitchFamily="34" charset="0"/>
              </a:rPr>
              <a:t>Задачи школы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8575" y="1377728"/>
            <a:ext cx="844989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4000" indent="-144000">
              <a:spcAft>
                <a:spcPts val="6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Выявление интеллектуально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одарённых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детей 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000" indent="-144000">
              <a:spcAft>
                <a:spcPts val="6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одготовка их к олимпиадам силами педагогов школы</a:t>
            </a:r>
          </a:p>
          <a:p>
            <a:pPr marL="144000" indent="-144000">
              <a:spcAft>
                <a:spcPts val="600"/>
              </a:spcAft>
              <a:buClr>
                <a:srgbClr val="B6452D"/>
              </a:buClr>
            </a:pPr>
            <a:r>
              <a:rPr lang="ru-RU" sz="1600" b="1" dirty="0" smtClean="0">
                <a:solidFill>
                  <a:srgbClr val="CF4A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ИЛИ:</a:t>
            </a:r>
            <a:endParaRPr lang="ru-RU" sz="1600" b="1" dirty="0">
              <a:solidFill>
                <a:srgbClr val="CF4A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4000" indent="-144000">
              <a:spcAft>
                <a:spcPts val="6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Передача списков выявленных интеллектуально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одарённых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детей в ЦРОД для последующего предоставления доступа к МЭО в соответствии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 их потребностями и подготовки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 олимпиадам разного уровня </a:t>
            </a:r>
          </a:p>
          <a:p>
            <a:pPr marL="144000" indent="-144000">
              <a:spcAft>
                <a:spcPts val="6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Заключение соглашения с ЦРОД на дистанционную подготовку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 олимпиадам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656762"/>
            <a:ext cx="9144000" cy="3201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682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B428A8-D80F-49C0-AA74-0BB052397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62912"/>
            <a:ext cx="9144000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 1.</a:t>
            </a:r>
            <a:r>
              <a:rPr lang="ru-RU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0" dirty="0">
                <a:latin typeface="Arial" panose="020B0604020202020204" pitchFamily="34" charset="0"/>
                <a:cs typeface="Arial" panose="020B0604020202020204" pitchFamily="34" charset="0"/>
              </a:rPr>
              <a:t>Задачи Центра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21057" y="5882148"/>
            <a:ext cx="43162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Предоставление доступа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к системе МЭО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37260" y="5882148"/>
            <a:ext cx="43162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Кадровое обеспечение блока подготовки к олимпиадам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96445"/>
            <a:ext cx="9144000" cy="439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98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B428A8-D80F-49C0-AA74-0BB052397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1379"/>
            <a:ext cx="9144000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 2. </a:t>
            </a:r>
            <a:r>
              <a:rPr lang="ru-RU" sz="18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Внутришкольная социокультурная образовательная сеть</a:t>
            </a:r>
            <a:endParaRPr lang="ru-RU" sz="18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лако 2">
            <a:extLst>
              <a:ext uri="{FF2B5EF4-FFF2-40B4-BE49-F238E27FC236}">
                <a16:creationId xmlns="" xmlns:a16="http://schemas.microsoft.com/office/drawing/2014/main" id="{E74E81F0-F589-4C7F-8A10-7C0AB9583237}"/>
              </a:ext>
            </a:extLst>
          </p:cNvPr>
          <p:cNvSpPr/>
          <p:nvPr/>
        </p:nvSpPr>
        <p:spPr>
          <a:xfrm rot="443772">
            <a:off x="2644775" y="2616198"/>
            <a:ext cx="3875088" cy="2755900"/>
          </a:xfrm>
          <a:prstGeom prst="cloud">
            <a:avLst/>
          </a:prstGeom>
          <a:ln w="19050">
            <a:solidFill>
              <a:srgbClr val="066B7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1800" dirty="0">
              <a:solidFill>
                <a:srgbClr val="066B7C"/>
              </a:solidFill>
            </a:endParaRP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="" xmlns:a16="http://schemas.microsoft.com/office/drawing/2014/main" id="{285FFC3A-C6B9-43D0-B1B2-417CE9E7B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" y="2657473"/>
            <a:ext cx="1620838" cy="757238"/>
          </a:xfrm>
          <a:prstGeom prst="roundRect">
            <a:avLst>
              <a:gd name="adj" fmla="val 9606"/>
            </a:avLst>
          </a:prstGeom>
          <a:solidFill>
            <a:srgbClr val="85DBE9"/>
          </a:solidFill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600" b="0" dirty="0">
                <a:solidFill>
                  <a:srgbClr val="000000"/>
                </a:solidFill>
              </a:rPr>
              <a:t>Школа 1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="" xmlns:a16="http://schemas.microsoft.com/office/drawing/2014/main" id="{1D2FA315-B771-499D-A085-6A7C7520E8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" y="3738561"/>
            <a:ext cx="1620838" cy="755650"/>
          </a:xfrm>
          <a:prstGeom prst="roundRect">
            <a:avLst>
              <a:gd name="adj" fmla="val 9606"/>
            </a:avLst>
          </a:prstGeom>
          <a:solidFill>
            <a:srgbClr val="85DBE9"/>
          </a:solidFill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600" b="0" dirty="0">
                <a:solidFill>
                  <a:srgbClr val="000000"/>
                </a:solidFill>
              </a:rPr>
              <a:t>Школа 2</a:t>
            </a:r>
          </a:p>
        </p:txBody>
      </p:sp>
      <p:sp>
        <p:nvSpPr>
          <p:cNvPr id="6" name="Скругленный прямоугольник 4">
            <a:extLst>
              <a:ext uri="{FF2B5EF4-FFF2-40B4-BE49-F238E27FC236}">
                <a16:creationId xmlns="" xmlns:a16="http://schemas.microsoft.com/office/drawing/2014/main" id="{4B832282-4174-4D2C-8F6D-DF9FF23042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" y="4818061"/>
            <a:ext cx="1620838" cy="757237"/>
          </a:xfrm>
          <a:prstGeom prst="roundRect">
            <a:avLst>
              <a:gd name="adj" fmla="val 9606"/>
            </a:avLst>
          </a:prstGeom>
          <a:solidFill>
            <a:srgbClr val="85DBE9"/>
          </a:solidFill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600" b="0" dirty="0">
                <a:solidFill>
                  <a:srgbClr val="000000"/>
                </a:solidFill>
              </a:rPr>
              <a:t>Школа 3</a:t>
            </a:r>
          </a:p>
        </p:txBody>
      </p:sp>
      <p:sp>
        <p:nvSpPr>
          <p:cNvPr id="7" name="Скругленный прямоугольник 4">
            <a:extLst>
              <a:ext uri="{FF2B5EF4-FFF2-40B4-BE49-F238E27FC236}">
                <a16:creationId xmlns="" xmlns:a16="http://schemas.microsoft.com/office/drawing/2014/main" id="{FA6287D5-F508-40AA-9525-FADB808158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0900" y="2654298"/>
            <a:ext cx="1619250" cy="755650"/>
          </a:xfrm>
          <a:prstGeom prst="roundRect">
            <a:avLst>
              <a:gd name="adj" fmla="val 9606"/>
            </a:avLst>
          </a:prstGeom>
          <a:solidFill>
            <a:srgbClr val="85DBE9"/>
          </a:solidFill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600" b="0" dirty="0">
                <a:solidFill>
                  <a:srgbClr val="000000"/>
                </a:solidFill>
              </a:rPr>
              <a:t>Школа 4</a:t>
            </a:r>
          </a:p>
        </p:txBody>
      </p:sp>
      <p:sp>
        <p:nvSpPr>
          <p:cNvPr id="8" name="Скругленный прямоугольник 4">
            <a:extLst>
              <a:ext uri="{FF2B5EF4-FFF2-40B4-BE49-F238E27FC236}">
                <a16:creationId xmlns="" xmlns:a16="http://schemas.microsoft.com/office/drawing/2014/main" id="{AA18D8BB-99B6-402B-A01E-25BC03EF57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9313" y="3741736"/>
            <a:ext cx="1620837" cy="757237"/>
          </a:xfrm>
          <a:prstGeom prst="roundRect">
            <a:avLst>
              <a:gd name="adj" fmla="val 9606"/>
            </a:avLst>
          </a:prstGeom>
          <a:solidFill>
            <a:srgbClr val="85DBE9"/>
          </a:solidFill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600" b="0" dirty="0">
                <a:solidFill>
                  <a:srgbClr val="000000"/>
                </a:solidFill>
              </a:rPr>
              <a:t>Школа 5</a:t>
            </a:r>
          </a:p>
        </p:txBody>
      </p:sp>
      <p:sp>
        <p:nvSpPr>
          <p:cNvPr id="9" name="Скругленный прямоугольник 4">
            <a:extLst>
              <a:ext uri="{FF2B5EF4-FFF2-40B4-BE49-F238E27FC236}">
                <a16:creationId xmlns="" xmlns:a16="http://schemas.microsoft.com/office/drawing/2014/main" id="{4EA60DAB-593B-4EC5-B919-5477A91814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0900" y="4845048"/>
            <a:ext cx="1619250" cy="755650"/>
          </a:xfrm>
          <a:prstGeom prst="roundRect">
            <a:avLst>
              <a:gd name="adj" fmla="val 9606"/>
            </a:avLst>
          </a:prstGeom>
          <a:solidFill>
            <a:srgbClr val="85DBE9"/>
          </a:solidFill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600" b="0" dirty="0">
                <a:solidFill>
                  <a:srgbClr val="000000"/>
                </a:solidFill>
              </a:rPr>
              <a:t>Школа …</a:t>
            </a:r>
          </a:p>
        </p:txBody>
      </p:sp>
      <p:sp>
        <p:nvSpPr>
          <p:cNvPr id="10" name="Скругленный прямоугольник 4">
            <a:extLst>
              <a:ext uri="{FF2B5EF4-FFF2-40B4-BE49-F238E27FC236}">
                <a16:creationId xmlns="" xmlns:a16="http://schemas.microsoft.com/office/drawing/2014/main" id="{2DBD5871-BD7A-418A-B129-5506939141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7231" y="5686423"/>
            <a:ext cx="2670175" cy="784569"/>
          </a:xfrm>
          <a:prstGeom prst="roundRect">
            <a:avLst>
              <a:gd name="adj" fmla="val 9606"/>
            </a:avLst>
          </a:prstGeom>
          <a:solidFill>
            <a:srgbClr val="85DBE9"/>
          </a:solidFill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buFontTx/>
              <a:buNone/>
              <a:defRPr/>
            </a:pPr>
            <a:r>
              <a:rPr lang="ru-RU" altLang="ru-RU" sz="1600" b="0" dirty="0"/>
              <a:t>Семья</a:t>
            </a:r>
          </a:p>
        </p:txBody>
      </p:sp>
      <p:sp>
        <p:nvSpPr>
          <p:cNvPr id="11" name="Двойная стрелка вверх/вниз 10">
            <a:extLst>
              <a:ext uri="{FF2B5EF4-FFF2-40B4-BE49-F238E27FC236}">
                <a16:creationId xmlns="" xmlns:a16="http://schemas.microsoft.com/office/drawing/2014/main" id="{281AF823-0C07-48E9-A20E-D22041EA7453}"/>
              </a:ext>
            </a:extLst>
          </p:cNvPr>
          <p:cNvSpPr/>
          <p:nvPr/>
        </p:nvSpPr>
        <p:spPr>
          <a:xfrm rot="17824214" flipV="1">
            <a:off x="6506368" y="4421980"/>
            <a:ext cx="328613" cy="1136650"/>
          </a:xfrm>
          <a:prstGeom prst="upDownArrow">
            <a:avLst/>
          </a:prstGeom>
          <a:solidFill>
            <a:srgbClr val="85DBE9"/>
          </a:solidFill>
          <a:ln w="6350"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Двойная стрелка вверх/вниз 11">
            <a:extLst>
              <a:ext uri="{FF2B5EF4-FFF2-40B4-BE49-F238E27FC236}">
                <a16:creationId xmlns="" xmlns:a16="http://schemas.microsoft.com/office/drawing/2014/main" id="{CA47F3D3-A50C-42B5-945F-A87B04118E70}"/>
              </a:ext>
            </a:extLst>
          </p:cNvPr>
          <p:cNvSpPr/>
          <p:nvPr/>
        </p:nvSpPr>
        <p:spPr>
          <a:xfrm rot="16541843" flipH="1">
            <a:off x="2355850" y="2528886"/>
            <a:ext cx="330200" cy="1098550"/>
          </a:xfrm>
          <a:prstGeom prst="upDownArrow">
            <a:avLst/>
          </a:prstGeom>
          <a:solidFill>
            <a:srgbClr val="85DBE9"/>
          </a:solidFill>
          <a:ln w="6350"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Двойная стрелка вверх/вниз 12">
            <a:extLst>
              <a:ext uri="{FF2B5EF4-FFF2-40B4-BE49-F238E27FC236}">
                <a16:creationId xmlns="" xmlns:a16="http://schemas.microsoft.com/office/drawing/2014/main" id="{5A8FEEF8-7BF9-4BC5-860C-DBCBF2CA2159}"/>
              </a:ext>
            </a:extLst>
          </p:cNvPr>
          <p:cNvSpPr/>
          <p:nvPr/>
        </p:nvSpPr>
        <p:spPr>
          <a:xfrm rot="15284869" flipH="1">
            <a:off x="2176463" y="3700460"/>
            <a:ext cx="330200" cy="733425"/>
          </a:xfrm>
          <a:prstGeom prst="upDownArrow">
            <a:avLst/>
          </a:prstGeom>
          <a:solidFill>
            <a:srgbClr val="85DBE9"/>
          </a:solidFill>
          <a:ln w="6350"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Двойная стрелка вверх/вниз 13">
            <a:extLst>
              <a:ext uri="{FF2B5EF4-FFF2-40B4-BE49-F238E27FC236}">
                <a16:creationId xmlns="" xmlns:a16="http://schemas.microsoft.com/office/drawing/2014/main" id="{405EFAD4-6E0A-46AC-AEB8-78008A55B10E}"/>
              </a:ext>
            </a:extLst>
          </p:cNvPr>
          <p:cNvSpPr/>
          <p:nvPr/>
        </p:nvSpPr>
        <p:spPr>
          <a:xfrm rot="3775786" flipH="1" flipV="1">
            <a:off x="2324893" y="4421980"/>
            <a:ext cx="328613" cy="1136650"/>
          </a:xfrm>
          <a:prstGeom prst="upDownArrow">
            <a:avLst/>
          </a:prstGeom>
          <a:solidFill>
            <a:srgbClr val="85DBE9"/>
          </a:solidFill>
          <a:ln w="6350"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Двойная стрелка вверх/вниз 14">
            <a:extLst>
              <a:ext uri="{FF2B5EF4-FFF2-40B4-BE49-F238E27FC236}">
                <a16:creationId xmlns="" xmlns:a16="http://schemas.microsoft.com/office/drawing/2014/main" id="{108F151C-A69D-47EF-8998-FE2FED53BDAD}"/>
              </a:ext>
            </a:extLst>
          </p:cNvPr>
          <p:cNvSpPr/>
          <p:nvPr/>
        </p:nvSpPr>
        <p:spPr>
          <a:xfrm>
            <a:off x="4418013" y="5395247"/>
            <a:ext cx="225995" cy="330863"/>
          </a:xfrm>
          <a:prstGeom prst="upDownArrow">
            <a:avLst/>
          </a:prstGeom>
          <a:solidFill>
            <a:srgbClr val="85DBE9"/>
          </a:solidFill>
          <a:ln w="6350"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Содержимое 4">
            <a:extLst>
              <a:ext uri="{FF2B5EF4-FFF2-40B4-BE49-F238E27FC236}">
                <a16:creationId xmlns="" xmlns:a16="http://schemas.microsoft.com/office/drawing/2014/main" id="{6D2EB5D4-086B-48E4-B7F9-B211D8E4FA3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096340" y="3194628"/>
            <a:ext cx="3013075" cy="1455737"/>
          </a:xfrm>
          <a:solidFill>
            <a:schemeClr val="bg1"/>
          </a:solidFill>
        </p:spPr>
        <p:txBody>
          <a:bodyPr anchor="ctr">
            <a:normAutofit/>
          </a:bodyPr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На базе 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Центра по работе </a:t>
            </a:r>
            <a:r>
              <a:rPr lang="ru-RU" alt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 одарёнными </a:t>
            </a: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детьми установлена </a:t>
            </a:r>
            <a:r>
              <a:rPr lang="ru-RU" alt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система МЭО</a:t>
            </a:r>
            <a:endParaRPr lang="ru-RU" alt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Двойная стрелка вверх/вниз 16">
            <a:extLst>
              <a:ext uri="{FF2B5EF4-FFF2-40B4-BE49-F238E27FC236}">
                <a16:creationId xmlns="" xmlns:a16="http://schemas.microsoft.com/office/drawing/2014/main" id="{051F443D-8657-47F9-9F43-6AECCCF28DB9}"/>
              </a:ext>
            </a:extLst>
          </p:cNvPr>
          <p:cNvSpPr/>
          <p:nvPr/>
        </p:nvSpPr>
        <p:spPr>
          <a:xfrm rot="5058157">
            <a:off x="6530182" y="2553492"/>
            <a:ext cx="330200" cy="985837"/>
          </a:xfrm>
          <a:prstGeom prst="upDownArrow">
            <a:avLst/>
          </a:prstGeom>
          <a:solidFill>
            <a:srgbClr val="85DBE9"/>
          </a:solidFill>
          <a:ln w="6350"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Двойная стрелка вверх/вниз 17">
            <a:extLst>
              <a:ext uri="{FF2B5EF4-FFF2-40B4-BE49-F238E27FC236}">
                <a16:creationId xmlns="" xmlns:a16="http://schemas.microsoft.com/office/drawing/2014/main" id="{9081650A-CD5F-4212-A109-BEBC55DA8D62}"/>
              </a:ext>
            </a:extLst>
          </p:cNvPr>
          <p:cNvSpPr/>
          <p:nvPr/>
        </p:nvSpPr>
        <p:spPr>
          <a:xfrm rot="6315131">
            <a:off x="6673057" y="3664742"/>
            <a:ext cx="330200" cy="731837"/>
          </a:xfrm>
          <a:prstGeom prst="upDownArrow">
            <a:avLst/>
          </a:prstGeom>
          <a:solidFill>
            <a:srgbClr val="85DBE9"/>
          </a:solidFill>
          <a:ln w="6350"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42900" y="1354927"/>
            <a:ext cx="88011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Основное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обучение в школе, дополнительное —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 центре по работе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с одарёнными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детьми</a:t>
            </a:r>
          </a:p>
        </p:txBody>
      </p:sp>
    </p:spTree>
    <p:extLst>
      <p:ext uri="{BB962C8B-B14F-4D97-AF65-F5344CB8AC3E}">
        <p14:creationId xmlns:p14="http://schemas.microsoft.com/office/powerpoint/2010/main" val="1992718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99394"/>
            <a:ext cx="3589868" cy="565860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B428A8-D80F-49C0-AA74-0BB052397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62912"/>
            <a:ext cx="9144000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 2.</a:t>
            </a:r>
            <a:r>
              <a:rPr lang="ru-RU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0" dirty="0">
                <a:latin typeface="Arial" panose="020B0604020202020204" pitchFamily="34" charset="0"/>
                <a:cs typeface="Arial" panose="020B0604020202020204" pitchFamily="34" charset="0"/>
              </a:rPr>
              <a:t>Задачи школы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62403" y="1523901"/>
            <a:ext cx="4851399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8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Выявление интеллектуально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одарённых и высокомотивированных детей 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18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Формирование индивидуального учебного плана (ИУП), в том числе для ускоренного обучения (как для профильных, так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 непрофильных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предметов) для каждого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из высокомотивированных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одаренных учащихся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18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Обеспечение самостоятельных занятий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 системе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МЭО </a:t>
            </a:r>
          </a:p>
          <a:p>
            <a:pPr marL="285750" indent="-285750">
              <a:spcAft>
                <a:spcPts val="18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Кадровое обеспечение электронного обучения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одарённых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детей в системе МЭО для ускоренного, расширенного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 углублённого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изучения основных предметов</a:t>
            </a:r>
          </a:p>
          <a:p>
            <a:pPr marL="285750" indent="-285750">
              <a:spcAft>
                <a:spcPts val="18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Контроль за работой учащихся в системе МЭО</a:t>
            </a:r>
          </a:p>
        </p:txBody>
      </p:sp>
    </p:spTree>
    <p:extLst>
      <p:ext uri="{BB962C8B-B14F-4D97-AF65-F5344CB8AC3E}">
        <p14:creationId xmlns:p14="http://schemas.microsoft.com/office/powerpoint/2010/main" val="1992649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Рисунок 3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9371" y="4949457"/>
            <a:ext cx="573399" cy="628533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6932" y="4949457"/>
            <a:ext cx="573399" cy="62853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0319" y="1397845"/>
            <a:ext cx="3230131" cy="194554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949" y="1397846"/>
            <a:ext cx="2774552" cy="194554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76672"/>
            <a:ext cx="9144000" cy="720080"/>
          </a:xfrm>
        </p:spPr>
        <p:txBody>
          <a:bodyPr>
            <a:normAutofit/>
          </a:bodyPr>
          <a:lstStyle/>
          <a:p>
            <a:pPr marL="432000"/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 2.</a:t>
            </a:r>
            <a:r>
              <a:rPr lang="ru-RU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Схема реализации индивидуальных учебных планов</a:t>
            </a:r>
            <a:endParaRPr lang="ru-RU" sz="16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4" name="Picture 10" descr="C:\Users\Admin\Downloads\клипарт для инклюзии\16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98670" y="5591132"/>
            <a:ext cx="1404919" cy="1080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6605988" y="1711015"/>
            <a:ext cx="1478793" cy="433562"/>
          </a:xfrm>
          <a:prstGeom prst="rect">
            <a:avLst/>
          </a:prstGeom>
          <a:noFill/>
          <a:ln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ШКОЛА</a:t>
            </a:r>
            <a:endParaRPr lang="ru-RU" sz="2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42066" y="5448992"/>
            <a:ext cx="1869612" cy="1095685"/>
          </a:xfrm>
          <a:prstGeom prst="rect">
            <a:avLst/>
          </a:prstGeom>
          <a:noFill/>
        </p:spPr>
        <p:txBody>
          <a:bodyPr wrap="square" lIns="109728" tIns="54864" rIns="109728" bIns="54864" rtlCol="0">
            <a:spAutoFit/>
          </a:bodyPr>
          <a:lstStyle/>
          <a:p>
            <a:pPr algn="r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Очное посещение образовательной организации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207369" y="5333659"/>
            <a:ext cx="2846218" cy="1403461"/>
          </a:xfrm>
          <a:prstGeom prst="rect">
            <a:avLst/>
          </a:prstGeom>
          <a:noFill/>
        </p:spPr>
        <p:txBody>
          <a:bodyPr wrap="square" lIns="109728" tIns="54864" rIns="109728" bIns="54864" rtlCol="0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Обучение по индивидуальному учебному плану. Посещение уроков по расписанию с классом в случае совпадения общего и индивидуального учебного плана.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5" name="Picture 3" descr="C:\Users\Admin\Downloads\клипарт для инклюзии\3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5533" y="5611915"/>
            <a:ext cx="1529616" cy="1059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0228" y="4165536"/>
            <a:ext cx="695325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239767" y="3432132"/>
            <a:ext cx="185592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Дистанционные занятия с сетевым тренером</a:t>
            </a: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08900" y="1640677"/>
            <a:ext cx="10646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ЦРОД</a:t>
            </a:r>
          </a:p>
        </p:txBody>
      </p:sp>
      <p:grpSp>
        <p:nvGrpSpPr>
          <p:cNvPr id="22" name="Группа 21"/>
          <p:cNvGrpSpPr/>
          <p:nvPr/>
        </p:nvGrpSpPr>
        <p:grpSpPr>
          <a:xfrm>
            <a:off x="6349857" y="3439127"/>
            <a:ext cx="1220749" cy="1802734"/>
            <a:chOff x="6188469" y="3439127"/>
            <a:chExt cx="1220749" cy="1802734"/>
          </a:xfrm>
        </p:grpSpPr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88469" y="3439127"/>
              <a:ext cx="1220749" cy="1802734"/>
            </a:xfrm>
            <a:prstGeom prst="rect">
              <a:avLst/>
            </a:prstGeom>
          </p:spPr>
        </p:pic>
        <p:sp>
          <p:nvSpPr>
            <p:cNvPr id="13" name="Прямоугольник 12"/>
            <p:cNvSpPr/>
            <p:nvPr/>
          </p:nvSpPr>
          <p:spPr>
            <a:xfrm>
              <a:off x="6340877" y="3707969"/>
              <a:ext cx="915933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БИБЛИОТЕКА</a:t>
              </a:r>
              <a:endParaRPr lang="ru-RU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1191" y="3491104"/>
            <a:ext cx="573399" cy="628533"/>
          </a:xfrm>
          <a:prstGeom prst="rect">
            <a:avLst/>
          </a:prstGeom>
        </p:spPr>
      </p:pic>
      <p:grpSp>
        <p:nvGrpSpPr>
          <p:cNvPr id="20" name="Группа 19"/>
          <p:cNvGrpSpPr/>
          <p:nvPr/>
        </p:nvGrpSpPr>
        <p:grpSpPr>
          <a:xfrm>
            <a:off x="4533989" y="3203089"/>
            <a:ext cx="1220749" cy="1802734"/>
            <a:chOff x="4366937" y="2859063"/>
            <a:chExt cx="1220749" cy="1802734"/>
          </a:xfrm>
        </p:grpSpPr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66937" y="2859063"/>
              <a:ext cx="1220749" cy="1802734"/>
            </a:xfrm>
            <a:prstGeom prst="rect">
              <a:avLst/>
            </a:prstGeom>
          </p:spPr>
        </p:pic>
        <p:sp>
          <p:nvSpPr>
            <p:cNvPr id="16" name="Прямоугольник 15"/>
            <p:cNvSpPr/>
            <p:nvPr/>
          </p:nvSpPr>
          <p:spPr>
            <a:xfrm>
              <a:off x="4573178" y="3077752"/>
              <a:ext cx="77205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КАБИНЕТ БИОЛОГИИ</a:t>
              </a:r>
              <a:endParaRPr lang="ru-RU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3129563" y="3210409"/>
            <a:ext cx="1220749" cy="1802734"/>
            <a:chOff x="3071147" y="2866383"/>
            <a:chExt cx="1220749" cy="1802734"/>
          </a:xfrm>
        </p:grpSpPr>
        <p:pic>
          <p:nvPicPr>
            <p:cNvPr id="45" name="Рисунок 44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71147" y="2866383"/>
              <a:ext cx="1220749" cy="1802734"/>
            </a:xfrm>
            <a:prstGeom prst="rect">
              <a:avLst/>
            </a:prstGeom>
          </p:spPr>
        </p:pic>
        <p:sp>
          <p:nvSpPr>
            <p:cNvPr id="18" name="Прямоугольник 17"/>
            <p:cNvSpPr/>
            <p:nvPr/>
          </p:nvSpPr>
          <p:spPr>
            <a:xfrm>
              <a:off x="3177366" y="3086805"/>
              <a:ext cx="100120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КАБИНЕТ МАТЕМАТИКИ</a:t>
              </a:r>
              <a:endParaRPr lang="ru-RU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7" name="object 19"/>
          <p:cNvSpPr/>
          <p:nvPr/>
        </p:nvSpPr>
        <p:spPr>
          <a:xfrm>
            <a:off x="748658" y="3352288"/>
            <a:ext cx="485140" cy="957009"/>
          </a:xfrm>
          <a:custGeom>
            <a:avLst/>
            <a:gdLst/>
            <a:ahLst/>
            <a:cxnLst/>
            <a:rect l="l" t="t" r="r" b="b"/>
            <a:pathLst>
              <a:path w="485139" h="489585">
                <a:moveTo>
                  <a:pt x="363473" y="242315"/>
                </a:moveTo>
                <a:lnTo>
                  <a:pt x="121157" y="242315"/>
                </a:lnTo>
                <a:lnTo>
                  <a:pt x="121157" y="489203"/>
                </a:lnTo>
                <a:lnTo>
                  <a:pt x="363473" y="489203"/>
                </a:lnTo>
                <a:lnTo>
                  <a:pt x="363473" y="242315"/>
                </a:lnTo>
                <a:close/>
              </a:path>
              <a:path w="485139" h="489585">
                <a:moveTo>
                  <a:pt x="242315" y="0"/>
                </a:moveTo>
                <a:lnTo>
                  <a:pt x="0" y="242315"/>
                </a:lnTo>
                <a:lnTo>
                  <a:pt x="484631" y="242315"/>
                </a:lnTo>
                <a:lnTo>
                  <a:pt x="242315" y="0"/>
                </a:lnTo>
                <a:close/>
              </a:path>
            </a:pathLst>
          </a:custGeom>
          <a:gradFill>
            <a:gsLst>
              <a:gs pos="0">
                <a:srgbClr val="85DBE9"/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8" name="object 19"/>
          <p:cNvSpPr/>
          <p:nvPr/>
        </p:nvSpPr>
        <p:spPr>
          <a:xfrm rot="5400000">
            <a:off x="1856708" y="4482869"/>
            <a:ext cx="485140" cy="1262437"/>
          </a:xfrm>
          <a:custGeom>
            <a:avLst/>
            <a:gdLst/>
            <a:ahLst/>
            <a:cxnLst/>
            <a:rect l="l" t="t" r="r" b="b"/>
            <a:pathLst>
              <a:path w="485139" h="489585">
                <a:moveTo>
                  <a:pt x="363473" y="242315"/>
                </a:moveTo>
                <a:lnTo>
                  <a:pt x="121157" y="242315"/>
                </a:lnTo>
                <a:lnTo>
                  <a:pt x="121157" y="489203"/>
                </a:lnTo>
                <a:lnTo>
                  <a:pt x="363473" y="489203"/>
                </a:lnTo>
                <a:lnTo>
                  <a:pt x="363473" y="242315"/>
                </a:lnTo>
                <a:close/>
              </a:path>
              <a:path w="485139" h="489585">
                <a:moveTo>
                  <a:pt x="242315" y="0"/>
                </a:moveTo>
                <a:lnTo>
                  <a:pt x="0" y="242315"/>
                </a:lnTo>
                <a:lnTo>
                  <a:pt x="484631" y="242315"/>
                </a:lnTo>
                <a:lnTo>
                  <a:pt x="242315" y="0"/>
                </a:lnTo>
                <a:close/>
              </a:path>
            </a:pathLst>
          </a:custGeom>
          <a:gradFill>
            <a:gsLst>
              <a:gs pos="0">
                <a:srgbClr val="85DBE9"/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908" y="4309297"/>
            <a:ext cx="1266025" cy="1623739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745" y="3764995"/>
            <a:ext cx="573399" cy="628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673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B428A8-D80F-49C0-AA74-0BB052397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1379"/>
            <a:ext cx="9144000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 2.</a:t>
            </a:r>
            <a:r>
              <a:rPr lang="ru-RU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0" dirty="0">
                <a:latin typeface="Arial" panose="020B0604020202020204" pitchFamily="34" charset="0"/>
                <a:cs typeface="Arial" panose="020B0604020202020204" pitchFamily="34" charset="0"/>
              </a:rPr>
              <a:t>Задачи Центра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0848" y="1430771"/>
            <a:ext cx="4112685" cy="5314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8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Формирование контингента интеллектуально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одарённых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учащихся, выявленных в школах, сбор заявок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 списков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учащихся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 педагогов от школ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для последующего предоставления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им доступа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 МЭО (все онлайн курсы МЭО) </a:t>
            </a:r>
          </a:p>
          <a:p>
            <a:pPr marL="285750" indent="-285750">
              <a:spcAft>
                <a:spcPts val="8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Организация обучения педагогов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школ-партнёров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работе в системе МЭО, в том числе по реализации ИУП</a:t>
            </a:r>
          </a:p>
          <a:p>
            <a:pPr marL="285750" indent="-285750">
              <a:spcAft>
                <a:spcPts val="8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Предоставление доступа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 системе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МЭО</a:t>
            </a:r>
          </a:p>
          <a:p>
            <a:pPr marL="285750" indent="-285750">
              <a:spcAft>
                <a:spcPts val="8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Кадровое обеспечение блока подготовки к олимпиадам</a:t>
            </a:r>
          </a:p>
          <a:p>
            <a:pPr marL="285750" indent="-285750">
              <a:spcAft>
                <a:spcPts val="8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Мониторинг проекта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6800" y="1196808"/>
            <a:ext cx="4267200" cy="5661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398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B428A8-D80F-49C0-AA74-0BB052397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62912"/>
            <a:ext cx="9144000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 2.</a:t>
            </a:r>
            <a:r>
              <a:rPr lang="ru-RU" sz="3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0" dirty="0">
                <a:latin typeface="Arial" panose="020B0604020202020204" pitchFamily="34" charset="0"/>
                <a:cs typeface="Arial" panose="020B0604020202020204" pitchFamily="34" charset="0"/>
              </a:rPr>
              <a:t>Кадровое обеспечение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-1" y="3886200"/>
            <a:ext cx="9143999" cy="2971800"/>
          </a:xfrm>
          <a:prstGeom prst="rect">
            <a:avLst/>
          </a:prstGeom>
          <a:solidFill>
            <a:schemeClr val="tx1">
              <a:lumMod val="10000"/>
              <a:lumOff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76247" y="1633969"/>
            <a:ext cx="8303686" cy="4611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0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Школьный координатор —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представитель администрации школы (завуч), осуществляющий организацию и контроль за работой преподавателей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 учащихся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системе МЭО (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имеет административный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доступ)</a:t>
            </a:r>
          </a:p>
          <a:p>
            <a:pPr marL="285750" indent="-285750">
              <a:spcAft>
                <a:spcPts val="10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Сетевые преподаватели —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педагогическое сопровождение работы учащихся в системе МЭО —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учителя школы, прошедшие соответствующую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подготовку</a:t>
            </a:r>
          </a:p>
          <a:p>
            <a:pPr marL="285750" indent="-285750">
              <a:spcAft>
                <a:spcPts val="10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10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10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Сетевые тьюторы (если учащихся,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подключённых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 системе достаточное количество) —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тьюторское сопровождение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одарённых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детей, мониторинг их самостоятельной работы, оказание помощи —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учителя школы, прошедшие соответствующую подготовку </a:t>
            </a:r>
          </a:p>
          <a:p>
            <a:pPr marL="285750" indent="-285750">
              <a:spcAft>
                <a:spcPts val="10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Сетевые тренеры —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педагогическое сопровождение при подготовке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 олимпиадам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сотрудники ЦРОД</a:t>
            </a:r>
          </a:p>
        </p:txBody>
      </p:sp>
    </p:spTree>
    <p:extLst>
      <p:ext uri="{BB962C8B-B14F-4D97-AF65-F5344CB8AC3E}">
        <p14:creationId xmlns:p14="http://schemas.microsoft.com/office/powerpoint/2010/main" val="3837817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B428A8-D80F-49C0-AA74-0BB052397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1379"/>
            <a:ext cx="9144000" cy="874162"/>
          </a:xfrm>
          <a:solidFill>
            <a:srgbClr val="85DBE9"/>
          </a:solidFill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Модель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 Региональная социокультурная образовательная сеть </a:t>
            </a:r>
            <a:r>
              <a:rPr lang="ru-RU" sz="1400" b="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400" b="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Сетевая </a:t>
            </a:r>
            <a:r>
              <a:rPr lang="ru-RU" sz="1400" b="0" dirty="0">
                <a:latin typeface="Arial" panose="020B0604020202020204" pitchFamily="34" charset="0"/>
                <a:cs typeface="Arial" panose="020B0604020202020204" pitchFamily="34" charset="0"/>
              </a:rPr>
              <a:t>облачная </a:t>
            </a:r>
            <a:r>
              <a:rPr lang="ru-RU" sz="1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структура </a:t>
            </a:r>
            <a:r>
              <a:rPr lang="ru-RU" sz="1400" b="0" dirty="0"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lang="ru-RU" sz="1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Сетевая </a:t>
            </a:r>
            <a:r>
              <a:rPr lang="ru-RU" sz="1400" b="0" dirty="0">
                <a:latin typeface="Arial" panose="020B0604020202020204" pitchFamily="34" charset="0"/>
                <a:cs typeface="Arial" panose="020B0604020202020204" pitchFamily="34" charset="0"/>
              </a:rPr>
              <a:t>форма реализации образовательных </a:t>
            </a:r>
            <a:r>
              <a:rPr lang="ru-RU" sz="1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программ </a:t>
            </a:r>
            <a:endParaRPr lang="ru-RU" sz="14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лако 2">
            <a:extLst>
              <a:ext uri="{FF2B5EF4-FFF2-40B4-BE49-F238E27FC236}">
                <a16:creationId xmlns="" xmlns:a16="http://schemas.microsoft.com/office/drawing/2014/main" id="{E74E81F0-F589-4C7F-8A10-7C0AB9583237}"/>
              </a:ext>
            </a:extLst>
          </p:cNvPr>
          <p:cNvSpPr/>
          <p:nvPr/>
        </p:nvSpPr>
        <p:spPr>
          <a:xfrm rot="443772">
            <a:off x="2644775" y="2413004"/>
            <a:ext cx="3875088" cy="2755900"/>
          </a:xfrm>
          <a:prstGeom prst="cloud">
            <a:avLst/>
          </a:prstGeom>
          <a:ln w="19050">
            <a:solidFill>
              <a:srgbClr val="066B7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1800" dirty="0">
              <a:solidFill>
                <a:srgbClr val="066B7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Скругленный прямоугольник 4">
            <a:extLst>
              <a:ext uri="{FF2B5EF4-FFF2-40B4-BE49-F238E27FC236}">
                <a16:creationId xmlns="" xmlns:a16="http://schemas.microsoft.com/office/drawing/2014/main" id="{285FFC3A-C6B9-43D0-B1B2-417CE9E7B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" y="2454279"/>
            <a:ext cx="1620838" cy="757238"/>
          </a:xfrm>
          <a:prstGeom prst="roundRect">
            <a:avLst>
              <a:gd name="adj" fmla="val 9606"/>
            </a:avLst>
          </a:prstGeom>
          <a:solidFill>
            <a:srgbClr val="85DBE9"/>
          </a:solidFill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600" b="0" dirty="0">
                <a:solidFill>
                  <a:srgbClr val="000000"/>
                </a:solidFill>
              </a:rPr>
              <a:t>Школа 1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="" xmlns:a16="http://schemas.microsoft.com/office/drawing/2014/main" id="{1D2FA315-B771-499D-A085-6A7C7520E8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" y="3535367"/>
            <a:ext cx="1620838" cy="755650"/>
          </a:xfrm>
          <a:prstGeom prst="roundRect">
            <a:avLst>
              <a:gd name="adj" fmla="val 9606"/>
            </a:avLst>
          </a:prstGeom>
          <a:solidFill>
            <a:srgbClr val="85DBE9"/>
          </a:solidFill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600" b="0" dirty="0">
                <a:solidFill>
                  <a:srgbClr val="000000"/>
                </a:solidFill>
              </a:rPr>
              <a:t>Школа 2</a:t>
            </a:r>
          </a:p>
        </p:txBody>
      </p:sp>
      <p:sp>
        <p:nvSpPr>
          <p:cNvPr id="6" name="Скругленный прямоугольник 4">
            <a:extLst>
              <a:ext uri="{FF2B5EF4-FFF2-40B4-BE49-F238E27FC236}">
                <a16:creationId xmlns="" xmlns:a16="http://schemas.microsoft.com/office/drawing/2014/main" id="{4B832282-4174-4D2C-8F6D-DF9FF23042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" y="4614867"/>
            <a:ext cx="1620838" cy="757237"/>
          </a:xfrm>
          <a:prstGeom prst="roundRect">
            <a:avLst>
              <a:gd name="adj" fmla="val 9606"/>
            </a:avLst>
          </a:prstGeom>
          <a:solidFill>
            <a:srgbClr val="85DBE9"/>
          </a:solidFill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600" b="0" dirty="0">
                <a:solidFill>
                  <a:srgbClr val="000000"/>
                </a:solidFill>
              </a:rPr>
              <a:t>Школа 3</a:t>
            </a:r>
          </a:p>
        </p:txBody>
      </p:sp>
      <p:sp>
        <p:nvSpPr>
          <p:cNvPr id="7" name="Скругленный прямоугольник 4">
            <a:extLst>
              <a:ext uri="{FF2B5EF4-FFF2-40B4-BE49-F238E27FC236}">
                <a16:creationId xmlns="" xmlns:a16="http://schemas.microsoft.com/office/drawing/2014/main" id="{FA6287D5-F508-40AA-9525-FADB808158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0900" y="2451104"/>
            <a:ext cx="1619250" cy="755650"/>
          </a:xfrm>
          <a:prstGeom prst="roundRect">
            <a:avLst>
              <a:gd name="adj" fmla="val 9606"/>
            </a:avLst>
          </a:prstGeom>
          <a:solidFill>
            <a:srgbClr val="85DBE9"/>
          </a:solidFill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600" b="0" dirty="0">
                <a:solidFill>
                  <a:srgbClr val="000000"/>
                </a:solidFill>
              </a:rPr>
              <a:t>Школа 4</a:t>
            </a:r>
          </a:p>
        </p:txBody>
      </p:sp>
      <p:sp>
        <p:nvSpPr>
          <p:cNvPr id="8" name="Скругленный прямоугольник 4">
            <a:extLst>
              <a:ext uri="{FF2B5EF4-FFF2-40B4-BE49-F238E27FC236}">
                <a16:creationId xmlns="" xmlns:a16="http://schemas.microsoft.com/office/drawing/2014/main" id="{AA18D8BB-99B6-402B-A01E-25BC03EF57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9313" y="3538542"/>
            <a:ext cx="1620837" cy="757237"/>
          </a:xfrm>
          <a:prstGeom prst="roundRect">
            <a:avLst>
              <a:gd name="adj" fmla="val 9606"/>
            </a:avLst>
          </a:prstGeom>
          <a:solidFill>
            <a:srgbClr val="85DBE9"/>
          </a:solidFill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600" b="0" dirty="0">
                <a:solidFill>
                  <a:srgbClr val="000000"/>
                </a:solidFill>
              </a:rPr>
              <a:t>Школа 5</a:t>
            </a:r>
          </a:p>
        </p:txBody>
      </p:sp>
      <p:sp>
        <p:nvSpPr>
          <p:cNvPr id="9" name="Скругленный прямоугольник 4">
            <a:extLst>
              <a:ext uri="{FF2B5EF4-FFF2-40B4-BE49-F238E27FC236}">
                <a16:creationId xmlns="" xmlns:a16="http://schemas.microsoft.com/office/drawing/2014/main" id="{4EA60DAB-593B-4EC5-B919-5477A91814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0900" y="4641854"/>
            <a:ext cx="1619250" cy="755650"/>
          </a:xfrm>
          <a:prstGeom prst="roundRect">
            <a:avLst>
              <a:gd name="adj" fmla="val 9606"/>
            </a:avLst>
          </a:prstGeom>
          <a:solidFill>
            <a:srgbClr val="85DBE9"/>
          </a:solidFill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600" b="0" dirty="0">
                <a:solidFill>
                  <a:srgbClr val="000000"/>
                </a:solidFill>
              </a:rPr>
              <a:t>Школа …</a:t>
            </a:r>
          </a:p>
        </p:txBody>
      </p:sp>
      <p:sp>
        <p:nvSpPr>
          <p:cNvPr id="10" name="Скругленный прямоугольник 4">
            <a:extLst>
              <a:ext uri="{FF2B5EF4-FFF2-40B4-BE49-F238E27FC236}">
                <a16:creationId xmlns="" xmlns:a16="http://schemas.microsoft.com/office/drawing/2014/main" id="{CA478E17-D2BC-44A1-8618-10F0DFE866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0438" y="5507042"/>
            <a:ext cx="2670175" cy="1071219"/>
          </a:xfrm>
          <a:prstGeom prst="roundRect">
            <a:avLst>
              <a:gd name="adj" fmla="val 9606"/>
            </a:avLst>
          </a:prstGeom>
          <a:solidFill>
            <a:srgbClr val="85DBE9"/>
          </a:solidFill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600" b="0" dirty="0">
                <a:solidFill>
                  <a:srgbClr val="000000"/>
                </a:solidFill>
              </a:rPr>
              <a:t>Организации дополнительного образования</a:t>
            </a:r>
          </a:p>
        </p:txBody>
      </p:sp>
      <p:sp>
        <p:nvSpPr>
          <p:cNvPr id="11" name="Скругленный прямоугольник 4">
            <a:extLst>
              <a:ext uri="{FF2B5EF4-FFF2-40B4-BE49-F238E27FC236}">
                <a16:creationId xmlns="" xmlns:a16="http://schemas.microsoft.com/office/drawing/2014/main" id="{2DBD5871-BD7A-418A-B129-5506939141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3388" y="5507042"/>
            <a:ext cx="2670175" cy="1071219"/>
          </a:xfrm>
          <a:prstGeom prst="roundRect">
            <a:avLst>
              <a:gd name="adj" fmla="val 9606"/>
            </a:avLst>
          </a:prstGeom>
          <a:solidFill>
            <a:srgbClr val="85DBE9"/>
          </a:solidFill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buFontTx/>
              <a:buNone/>
              <a:defRPr/>
            </a:pPr>
            <a:r>
              <a:rPr lang="ru-RU" altLang="ru-RU" sz="1600" b="0"/>
              <a:t>Семья</a:t>
            </a:r>
          </a:p>
        </p:txBody>
      </p:sp>
      <p:sp>
        <p:nvSpPr>
          <p:cNvPr id="12" name="Двойная стрелка вверх/вниз 11">
            <a:extLst>
              <a:ext uri="{FF2B5EF4-FFF2-40B4-BE49-F238E27FC236}">
                <a16:creationId xmlns="" xmlns:a16="http://schemas.microsoft.com/office/drawing/2014/main" id="{281AF823-0C07-48E9-A20E-D22041EA7453}"/>
              </a:ext>
            </a:extLst>
          </p:cNvPr>
          <p:cNvSpPr/>
          <p:nvPr/>
        </p:nvSpPr>
        <p:spPr>
          <a:xfrm rot="17824214" flipV="1">
            <a:off x="6506368" y="4218786"/>
            <a:ext cx="328613" cy="1136650"/>
          </a:xfrm>
          <a:prstGeom prst="upDownArrow">
            <a:avLst/>
          </a:prstGeom>
          <a:solidFill>
            <a:srgbClr val="85DBE9"/>
          </a:solidFill>
          <a:ln w="6350"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Двойная стрелка вверх/вниз 12">
            <a:extLst>
              <a:ext uri="{FF2B5EF4-FFF2-40B4-BE49-F238E27FC236}">
                <a16:creationId xmlns="" xmlns:a16="http://schemas.microsoft.com/office/drawing/2014/main" id="{6FA41629-D985-467A-8B1D-3E531257E9F9}"/>
              </a:ext>
            </a:extLst>
          </p:cNvPr>
          <p:cNvSpPr/>
          <p:nvPr/>
        </p:nvSpPr>
        <p:spPr>
          <a:xfrm rot="19242874">
            <a:off x="3038475" y="2222504"/>
            <a:ext cx="330200" cy="503238"/>
          </a:xfrm>
          <a:prstGeom prst="upDownArrow">
            <a:avLst/>
          </a:prstGeom>
          <a:solidFill>
            <a:srgbClr val="85DBE9"/>
          </a:solidFill>
          <a:ln w="6350"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Двойная стрелка вверх/вниз 13">
            <a:extLst>
              <a:ext uri="{FF2B5EF4-FFF2-40B4-BE49-F238E27FC236}">
                <a16:creationId xmlns="" xmlns:a16="http://schemas.microsoft.com/office/drawing/2014/main" id="{CA47F3D3-A50C-42B5-945F-A87B04118E70}"/>
              </a:ext>
            </a:extLst>
          </p:cNvPr>
          <p:cNvSpPr/>
          <p:nvPr/>
        </p:nvSpPr>
        <p:spPr>
          <a:xfrm rot="16541843" flipH="1">
            <a:off x="2355850" y="2325692"/>
            <a:ext cx="330200" cy="1098550"/>
          </a:xfrm>
          <a:prstGeom prst="upDownArrow">
            <a:avLst/>
          </a:prstGeom>
          <a:solidFill>
            <a:srgbClr val="85DBE9"/>
          </a:solidFill>
          <a:ln w="6350"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Двойная стрелка вверх/вниз 14">
            <a:extLst>
              <a:ext uri="{FF2B5EF4-FFF2-40B4-BE49-F238E27FC236}">
                <a16:creationId xmlns="" xmlns:a16="http://schemas.microsoft.com/office/drawing/2014/main" id="{5A8FEEF8-7BF9-4BC5-860C-DBCBF2CA2159}"/>
              </a:ext>
            </a:extLst>
          </p:cNvPr>
          <p:cNvSpPr/>
          <p:nvPr/>
        </p:nvSpPr>
        <p:spPr>
          <a:xfrm rot="15284869" flipH="1">
            <a:off x="2176463" y="3497266"/>
            <a:ext cx="330200" cy="733425"/>
          </a:xfrm>
          <a:prstGeom prst="upDownArrow">
            <a:avLst/>
          </a:prstGeom>
          <a:solidFill>
            <a:srgbClr val="85DBE9"/>
          </a:solidFill>
          <a:ln w="6350"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Двойная стрелка вверх/вниз 15">
            <a:extLst>
              <a:ext uri="{FF2B5EF4-FFF2-40B4-BE49-F238E27FC236}">
                <a16:creationId xmlns="" xmlns:a16="http://schemas.microsoft.com/office/drawing/2014/main" id="{405EFAD4-6E0A-46AC-AEB8-78008A55B10E}"/>
              </a:ext>
            </a:extLst>
          </p:cNvPr>
          <p:cNvSpPr/>
          <p:nvPr/>
        </p:nvSpPr>
        <p:spPr>
          <a:xfrm rot="3775786" flipH="1" flipV="1">
            <a:off x="2324893" y="4218786"/>
            <a:ext cx="328613" cy="1136650"/>
          </a:xfrm>
          <a:prstGeom prst="upDownArrow">
            <a:avLst/>
          </a:prstGeom>
          <a:solidFill>
            <a:srgbClr val="85DBE9"/>
          </a:solidFill>
          <a:ln w="6350"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Двойная стрелка вверх/вниз 16">
            <a:extLst>
              <a:ext uri="{FF2B5EF4-FFF2-40B4-BE49-F238E27FC236}">
                <a16:creationId xmlns="" xmlns:a16="http://schemas.microsoft.com/office/drawing/2014/main" id="{AA84277F-DEA3-43B7-86F5-24651B8E970C}"/>
              </a:ext>
            </a:extLst>
          </p:cNvPr>
          <p:cNvSpPr/>
          <p:nvPr/>
        </p:nvSpPr>
        <p:spPr>
          <a:xfrm>
            <a:off x="5392738" y="4986342"/>
            <a:ext cx="328612" cy="503237"/>
          </a:xfrm>
          <a:prstGeom prst="upDownArrow">
            <a:avLst/>
          </a:prstGeom>
          <a:solidFill>
            <a:srgbClr val="85DBE9"/>
          </a:solidFill>
          <a:ln w="6350"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Двойная стрелка вверх/вниз 17">
            <a:extLst>
              <a:ext uri="{FF2B5EF4-FFF2-40B4-BE49-F238E27FC236}">
                <a16:creationId xmlns="" xmlns:a16="http://schemas.microsoft.com/office/drawing/2014/main" id="{108F151C-A69D-47EF-8998-FE2FED53BDAD}"/>
              </a:ext>
            </a:extLst>
          </p:cNvPr>
          <p:cNvSpPr/>
          <p:nvPr/>
        </p:nvSpPr>
        <p:spPr>
          <a:xfrm>
            <a:off x="3500438" y="4979992"/>
            <a:ext cx="328612" cy="503237"/>
          </a:xfrm>
          <a:prstGeom prst="upDownArrow">
            <a:avLst/>
          </a:prstGeom>
          <a:solidFill>
            <a:srgbClr val="85DBE9"/>
          </a:solidFill>
          <a:ln w="6350"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Содержимое 4">
            <a:extLst>
              <a:ext uri="{FF2B5EF4-FFF2-40B4-BE49-F238E27FC236}">
                <a16:creationId xmlns="" xmlns:a16="http://schemas.microsoft.com/office/drawing/2014/main" id="{6D2EB5D4-086B-48E4-B7F9-B211D8E4FA3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096340" y="2991434"/>
            <a:ext cx="3013075" cy="1455737"/>
          </a:xfrm>
          <a:solidFill>
            <a:schemeClr val="bg1"/>
          </a:solidFill>
        </p:spPr>
        <p:txBody>
          <a:bodyPr anchor="ctr">
            <a:normAutofit/>
          </a:bodyPr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800" b="1" dirty="0"/>
              <a:t>На базе 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800" b="1" dirty="0"/>
              <a:t>Центра по работе </a:t>
            </a:r>
            <a:r>
              <a:rPr lang="ru-RU" altLang="ru-RU" sz="1800" b="1" dirty="0" smtClean="0"/>
              <a:t>с одарёнными </a:t>
            </a:r>
            <a:r>
              <a:rPr lang="ru-RU" altLang="ru-RU" sz="1800" b="1" dirty="0"/>
              <a:t>детьми установлена </a:t>
            </a:r>
            <a:r>
              <a:rPr lang="ru-RU" altLang="ru-RU" sz="1800" b="1" dirty="0" smtClean="0"/>
              <a:t>система МЭО</a:t>
            </a:r>
            <a:endParaRPr lang="ru-RU" altLang="ru-RU" sz="1800" b="1" dirty="0"/>
          </a:p>
        </p:txBody>
      </p:sp>
      <p:sp>
        <p:nvSpPr>
          <p:cNvPr id="20" name="Скругленный прямоугольник 4">
            <a:extLst>
              <a:ext uri="{FF2B5EF4-FFF2-40B4-BE49-F238E27FC236}">
                <a16:creationId xmlns="" xmlns:a16="http://schemas.microsoft.com/office/drawing/2014/main" id="{5DF8706B-37B9-4B96-B672-D1FD268F06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7238" y="1550992"/>
            <a:ext cx="2257425" cy="704850"/>
          </a:xfrm>
          <a:prstGeom prst="roundRect">
            <a:avLst>
              <a:gd name="adj" fmla="val 9606"/>
            </a:avLst>
          </a:prstGeom>
          <a:solidFill>
            <a:srgbClr val="85DBE9"/>
          </a:solidFill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600" b="0" dirty="0">
                <a:solidFill>
                  <a:srgbClr val="000000"/>
                </a:solidFill>
              </a:rPr>
              <a:t>Работодатель</a:t>
            </a:r>
          </a:p>
        </p:txBody>
      </p:sp>
      <p:sp>
        <p:nvSpPr>
          <p:cNvPr id="21" name="Скругленный прямоугольник 4">
            <a:extLst>
              <a:ext uri="{FF2B5EF4-FFF2-40B4-BE49-F238E27FC236}">
                <a16:creationId xmlns="" xmlns:a16="http://schemas.microsoft.com/office/drawing/2014/main" id="{969C0CF4-9EA2-45E1-906C-FC281A890E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3563" y="1546229"/>
            <a:ext cx="2743200" cy="704850"/>
          </a:xfrm>
          <a:prstGeom prst="roundRect">
            <a:avLst>
              <a:gd name="adj" fmla="val 9606"/>
            </a:avLst>
          </a:prstGeom>
          <a:solidFill>
            <a:srgbClr val="85DBE9"/>
          </a:solidFill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600" b="0" dirty="0">
                <a:solidFill>
                  <a:srgbClr val="000000"/>
                </a:solidFill>
              </a:rPr>
              <a:t>Органы управления образованием</a:t>
            </a:r>
          </a:p>
        </p:txBody>
      </p:sp>
      <p:sp>
        <p:nvSpPr>
          <p:cNvPr id="22" name="Двойная стрелка вверх/вниз 21">
            <a:extLst>
              <a:ext uri="{FF2B5EF4-FFF2-40B4-BE49-F238E27FC236}">
                <a16:creationId xmlns="" xmlns:a16="http://schemas.microsoft.com/office/drawing/2014/main" id="{34198F5B-C1E6-4241-AAA6-B0C6971DB009}"/>
              </a:ext>
            </a:extLst>
          </p:cNvPr>
          <p:cNvSpPr/>
          <p:nvPr/>
        </p:nvSpPr>
        <p:spPr>
          <a:xfrm rot="2100121">
            <a:off x="5222875" y="2224092"/>
            <a:ext cx="330200" cy="503237"/>
          </a:xfrm>
          <a:prstGeom prst="upDownArrow">
            <a:avLst/>
          </a:prstGeom>
          <a:solidFill>
            <a:srgbClr val="85DBE9"/>
          </a:solidFill>
          <a:ln w="6350"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Двойная стрелка вверх/вниз 22">
            <a:extLst>
              <a:ext uri="{FF2B5EF4-FFF2-40B4-BE49-F238E27FC236}">
                <a16:creationId xmlns="" xmlns:a16="http://schemas.microsoft.com/office/drawing/2014/main" id="{051F443D-8657-47F9-9F43-6AECCCF28DB9}"/>
              </a:ext>
            </a:extLst>
          </p:cNvPr>
          <p:cNvSpPr/>
          <p:nvPr/>
        </p:nvSpPr>
        <p:spPr>
          <a:xfrm rot="5058157">
            <a:off x="6530182" y="2350298"/>
            <a:ext cx="330200" cy="985837"/>
          </a:xfrm>
          <a:prstGeom prst="upDownArrow">
            <a:avLst/>
          </a:prstGeom>
          <a:solidFill>
            <a:srgbClr val="85DBE9"/>
          </a:solidFill>
          <a:ln w="6350"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Двойная стрелка вверх/вниз 23">
            <a:extLst>
              <a:ext uri="{FF2B5EF4-FFF2-40B4-BE49-F238E27FC236}">
                <a16:creationId xmlns="" xmlns:a16="http://schemas.microsoft.com/office/drawing/2014/main" id="{9081650A-CD5F-4212-A109-BEBC55DA8D62}"/>
              </a:ext>
            </a:extLst>
          </p:cNvPr>
          <p:cNvSpPr/>
          <p:nvPr/>
        </p:nvSpPr>
        <p:spPr>
          <a:xfrm rot="6315131">
            <a:off x="6673057" y="3461548"/>
            <a:ext cx="330200" cy="731837"/>
          </a:xfrm>
          <a:prstGeom prst="upDownArrow">
            <a:avLst/>
          </a:prstGeom>
          <a:solidFill>
            <a:srgbClr val="85DBE9"/>
          </a:solidFill>
          <a:ln w="6350"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086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B428A8-D80F-49C0-AA74-0BB052397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1379"/>
            <a:ext cx="9144000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 3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3200" b="0" dirty="0">
                <a:latin typeface="Arial" panose="020B0604020202020204" pitchFamily="34" charset="0"/>
                <a:cs typeface="Arial" panose="020B0604020202020204" pitchFamily="34" charset="0"/>
              </a:rPr>
              <a:t>Задачи школы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" y="2438402"/>
            <a:ext cx="9143999" cy="1896532"/>
          </a:xfrm>
          <a:prstGeom prst="rect">
            <a:avLst/>
          </a:prstGeom>
          <a:solidFill>
            <a:schemeClr val="tx1">
              <a:lumMod val="10000"/>
              <a:lumOff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76247" y="1498500"/>
            <a:ext cx="8312153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Выявление интеллектуально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одарённых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детей по экспертной оценке педагогов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на основании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признаков (1) высокой внутренней мотивации и (2) нестандартности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мышления</a:t>
            </a:r>
          </a:p>
          <a:p>
            <a:pPr marL="285750" indent="-285750">
              <a:spcAft>
                <a:spcPts val="6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Проведение организационно-управленческих мероприятий с родителями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 педагогическим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коллективом по реализации образовательного процесса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одарённых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учащихся, формирование пакета нормативных документов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 локальных актов (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заявлений родителей на формирование индивидуальной образовательной программы (ИОП) и обучение детей по индивидуальным учебным планам, приказов, положений и др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  <a:p>
            <a:pPr marL="285750" indent="-285750">
              <a:spcAft>
                <a:spcPts val="6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Формирование индивидуального учебного плана (ИУП) для каждого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из выявленных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интеллектуально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одарённых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учащихся</a:t>
            </a:r>
          </a:p>
          <a:p>
            <a:pPr marL="285750" indent="-285750">
              <a:spcAft>
                <a:spcPts val="6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Составление индивидуального расписания занятий </a:t>
            </a:r>
          </a:p>
          <a:p>
            <a:pPr marL="285750" indent="-285750">
              <a:spcAft>
                <a:spcPts val="6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Обеспечение самостоятельных занятий в системе МЭО </a:t>
            </a:r>
          </a:p>
          <a:p>
            <a:pPr marL="285750" indent="-285750">
              <a:spcAft>
                <a:spcPts val="6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Формирование кадрового обеспечения для работы с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одарёнными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детьми</a:t>
            </a:r>
          </a:p>
          <a:p>
            <a:pPr marL="285750" indent="-285750">
              <a:spcAft>
                <a:spcPts val="6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Контроль за реализацией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ИУПов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учащихся</a:t>
            </a:r>
          </a:p>
        </p:txBody>
      </p:sp>
    </p:spTree>
    <p:extLst>
      <p:ext uri="{BB962C8B-B14F-4D97-AF65-F5344CB8AC3E}">
        <p14:creationId xmlns:p14="http://schemas.microsoft.com/office/powerpoint/2010/main" val="4105110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B428A8-D80F-49C0-AA74-0BB052397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62912"/>
            <a:ext cx="9144000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 3. </a:t>
            </a:r>
            <a:r>
              <a:rPr lang="ru-RU" sz="3200" b="0" dirty="0">
                <a:latin typeface="Arial" panose="020B0604020202020204" pitchFamily="34" charset="0"/>
                <a:cs typeface="Arial" panose="020B0604020202020204" pitchFamily="34" charset="0"/>
              </a:rPr>
              <a:t>Задачи Центра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76249" y="1540835"/>
            <a:ext cx="4298952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8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Формирование социокультурной образовательной сети организаций общего и дополнительного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образования (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договорной основе)</a:t>
            </a:r>
          </a:p>
          <a:p>
            <a:pPr marL="285750" indent="-285750">
              <a:spcAft>
                <a:spcPts val="18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Создание организационно-управленческой  структуры для обеспечения деятельности учащихся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 сети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функционирования сети</a:t>
            </a:r>
          </a:p>
          <a:p>
            <a:pPr marL="285750" indent="-285750">
              <a:spcAft>
                <a:spcPts val="18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Кадровое обеспечение координации сетевого взаимодействия</a:t>
            </a:r>
          </a:p>
          <a:p>
            <a:pPr marL="285750" indent="-285750">
              <a:spcAft>
                <a:spcPts val="18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Создание IT-инфраструктуры</a:t>
            </a:r>
          </a:p>
          <a:p>
            <a:pPr marL="285750" indent="-285750">
              <a:spcAft>
                <a:spcPts val="18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Обеспечение подготовки кадров для работы в системе МЭО</a:t>
            </a:r>
          </a:p>
          <a:p>
            <a:pPr marL="285750" indent="-285750">
              <a:spcAft>
                <a:spcPts val="18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Мониторинг реализации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ИУПов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учащихся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4666" y="1190648"/>
            <a:ext cx="3979333" cy="5667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45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86050"/>
            <a:ext cx="3598333" cy="567194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B428A8-D80F-49C0-AA74-0BB052397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62912"/>
            <a:ext cx="9144000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 3. </a:t>
            </a:r>
            <a:r>
              <a:rPr lang="ru-RU" sz="3200" b="0" dirty="0">
                <a:latin typeface="Arial" panose="020B0604020202020204" pitchFamily="34" charset="0"/>
                <a:cs typeface="Arial" panose="020B0604020202020204" pitchFamily="34" charset="0"/>
              </a:rPr>
              <a:t>Кадровое обеспечение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96264" y="1540831"/>
            <a:ext cx="4826002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30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Сетевые преподаватели —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педагогическое сопровождение работы учащихся в системе МЭО —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учителя школ, участниц сети, прошедшие соответствующую подготовку  </a:t>
            </a:r>
          </a:p>
          <a:p>
            <a:pPr marL="285750" indent="-285750">
              <a:spcAft>
                <a:spcPts val="30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Сетевые тьюторы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— тьюторское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сопровождение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одарённых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детей, мониторинг их самостоятельной деятельности, организационно-педагогическое сопровождение —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учителя школ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участниц сети,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прошедшие соответствующую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подготовку  </a:t>
            </a:r>
          </a:p>
          <a:p>
            <a:pPr marL="285750" indent="-285750">
              <a:spcAft>
                <a:spcPts val="30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Сетевые тренеры —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педагогическое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 методическое 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сопровождение при подготовке к олимпиадам —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московские тренеры или учителя школ, учителя школ —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участниц сети, прошедшие соответствующую подготовку </a:t>
            </a:r>
          </a:p>
        </p:txBody>
      </p:sp>
    </p:spTree>
    <p:extLst>
      <p:ext uri="{BB962C8B-B14F-4D97-AF65-F5344CB8AC3E}">
        <p14:creationId xmlns:p14="http://schemas.microsoft.com/office/powerpoint/2010/main" val="371813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B428A8-D80F-49C0-AA74-0BB052397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62912"/>
            <a:ext cx="9144000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Показатели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эффективности проекта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и обеспечение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социальных гарантий обучающихся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" y="2905126"/>
            <a:ext cx="9143999" cy="1827741"/>
          </a:xfrm>
          <a:prstGeom prst="rect">
            <a:avLst/>
          </a:prstGeom>
          <a:solidFill>
            <a:schemeClr val="tx1">
              <a:lumMod val="10000"/>
              <a:lumOff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76247" y="1430768"/>
            <a:ext cx="8134353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4400">
              <a:spcBef>
                <a:spcPts val="600"/>
              </a:spcBef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Повышение уровня реализации прав обучающихся, предоставляемых им Законом </a:t>
            </a:r>
            <a:r>
              <a:rPr lang="ru-RU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«Об образовании в Российской Федерации»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и степени их поддержки со стороны образовательного сообщества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региона</a:t>
            </a: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4400">
              <a:spcBef>
                <a:spcPts val="600"/>
              </a:spcBef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Эффект от реализации программ повышения квалификации педагогических работников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на постоянной 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основе в целях обеспечения условий для их непрерывного профессионального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роста</a:t>
            </a:r>
          </a:p>
          <a:p>
            <a:pPr marL="285750" lvl="0" indent="-284400">
              <a:spcBef>
                <a:spcPts val="600"/>
              </a:spcBef>
              <a:buClr>
                <a:srgbClr val="B6452D"/>
              </a:buClr>
              <a:buFont typeface="Wingdings" panose="05000000000000000000" pitchFamily="2" charset="2"/>
              <a:buChar char="§"/>
            </a:pP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4400">
              <a:spcBef>
                <a:spcPts val="600"/>
              </a:spcBef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Эффективность  освоения педагогами школ способов организации учебного процесса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с использованием 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электронного обучения и дистанционных образовательных технологий (повышение мотивации учебной деятельности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4400">
              <a:spcBef>
                <a:spcPts val="600"/>
              </a:spcBef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Эффект от вовлечения родителей в учебный процесс (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удовлетворённость 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родителей и учащихся качеством обучения по новой модели,  улучшение взаимопонимания между учащимися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и родителями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, снятие учебных стрессов и тревожности, повышение уровня достижений учащихся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в зоне их одарённости 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и т.п.) </a:t>
            </a:r>
            <a:endParaRPr lang="ru-RU" sz="1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4400">
              <a:spcBef>
                <a:spcPts val="600"/>
              </a:spcBef>
              <a:buClr>
                <a:srgbClr val="B6452D"/>
              </a:buClr>
              <a:buFont typeface="Wingdings" panose="05000000000000000000" pitchFamily="2" charset="2"/>
              <a:buChar char="§"/>
            </a:pP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4400">
              <a:spcBef>
                <a:spcPts val="600"/>
              </a:spcBef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Обеспечение 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непрерывности учебного процесса для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одарённых 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детей вне зависимости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от их отсутствия 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в образовательной организации (поездки на сборы, творческие конкурсы, международные олимпиады  и т.п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4400">
              <a:spcBef>
                <a:spcPts val="600"/>
              </a:spcBef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Расширение охвата школ региона проектом , а также увеличение количества педагогов, выражающих  желание участвовать в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проекте</a:t>
            </a: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4400">
              <a:spcBef>
                <a:spcPts val="600"/>
              </a:spcBef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Укрупнение 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сетевой модели реализации проекта с привлечением образовательных, культурных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и научных 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центров к работе с 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одарёнными детьми</a:t>
            </a: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517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B428A8-D80F-49C0-AA74-0BB052397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67146"/>
            <a:ext cx="9144000" cy="1409279"/>
          </a:xfrm>
          <a:solidFill>
            <a:srgbClr val="85DBE9"/>
          </a:solidFill>
          <a:ln>
            <a:noFill/>
          </a:ln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Возможные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источники дополнительного финансирования участников Проекта (сетевых преподавателей и тьюторов, координаторов)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24475" y="2512382"/>
            <a:ext cx="3475569" cy="3739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30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Стимулирующая часть ФОТ</a:t>
            </a:r>
          </a:p>
          <a:p>
            <a:pPr marL="285750" indent="-285750">
              <a:spcAft>
                <a:spcPts val="30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Внебюджетные фонды образовательных организаций</a:t>
            </a:r>
          </a:p>
          <a:p>
            <a:pPr marL="285750" indent="-285750">
              <a:spcAft>
                <a:spcPts val="30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Внеурочная деятельность, в том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числе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проведение консультаций </a:t>
            </a:r>
          </a:p>
          <a:p>
            <a:pPr marL="285750" indent="-285750">
              <a:spcAft>
                <a:spcPts val="3000"/>
              </a:spcAft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Система дополнительного образования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76424"/>
            <a:ext cx="4981575" cy="498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046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1" y="4724400"/>
            <a:ext cx="9143999" cy="2133598"/>
          </a:xfrm>
          <a:prstGeom prst="rect">
            <a:avLst/>
          </a:prstGeom>
          <a:solidFill>
            <a:schemeClr val="tx1">
              <a:lumMod val="10000"/>
              <a:lumOff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B428A8-D80F-49C0-AA74-0BB052397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69263"/>
            <a:ext cx="9144000" cy="720080"/>
          </a:xfrm>
        </p:spPr>
        <p:txBody>
          <a:bodyPr>
            <a:noAutofit/>
          </a:bodyPr>
          <a:lstStyle/>
          <a:p>
            <a:pPr marL="432000">
              <a:lnSpc>
                <a:spcPct val="100000"/>
              </a:lnSpc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Нормативно-правовое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обеспечение реализации Проекта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76247" y="1431825"/>
            <a:ext cx="817245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 lvl="0" indent="-216000">
              <a:buClr>
                <a:srgbClr val="B6452D"/>
              </a:buClr>
              <a:buFont typeface="Wingdings" panose="05000000000000000000" pitchFamily="2" charset="2"/>
              <a:buChar char="Ø"/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Федеральный закон «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образовании в Российской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Федерации»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от 29.12.2012 N 273-ФЗ (последняя редакция)</a:t>
            </a:r>
          </a:p>
          <a:p>
            <a:pPr marL="648000" lvl="1" indent="-216000"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Статья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16. Реализация образовательных программ с применением электронного обучения </a:t>
            </a: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 дистанционных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образовательных </a:t>
            </a: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технологий </a:t>
            </a:r>
            <a:r>
              <a:rPr lang="ru-RU" sz="12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</a:t>
            </a:r>
            <a:r>
              <a:rPr lang="ru-RU" sz="12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://www.consultant.ru/document/cons_doc_LAW_140174/9ab9b85e5291f25d6986b5301ab79c23f0055ca4</a:t>
            </a:r>
            <a:r>
              <a:rPr lang="ru-RU" sz="12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/</a:t>
            </a:r>
            <a:endParaRPr lang="ru-RU" sz="1200" b="1" dirty="0" smtClean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8000" lvl="1" indent="-216000">
              <a:buClr>
                <a:srgbClr val="B6452D"/>
              </a:buClr>
              <a:buFont typeface="Wingdings" panose="05000000000000000000" pitchFamily="2" charset="2"/>
              <a:buChar char="§"/>
            </a:pPr>
            <a:endParaRPr lang="ru-RU" sz="1200" b="1" dirty="0" smtClean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6000" lvl="0" indent="-216000">
              <a:buClr>
                <a:srgbClr val="B6452D"/>
              </a:buClr>
              <a:buFont typeface="+mj-lt"/>
              <a:buAutoNum type="arabicPeriod" startAt="2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рганизации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, осуществляющие образовательную деятельность, вправе применять электронное обучение, дистанционные образовательные технологии при реализации образовательных программ в порядке, установленном федеральным органом исполнительной власти, осуществляющим функции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по выработке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государственной политики и нормативно-правовому регулированию в сфере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образования.</a:t>
            </a:r>
          </a:p>
          <a:p>
            <a:pPr marL="344250" lvl="0" indent="-342900">
              <a:buClr>
                <a:srgbClr val="B6452D"/>
              </a:buClr>
              <a:buFont typeface="+mj-lt"/>
              <a:buAutoNum type="arabicPeriod" startAt="2"/>
            </a:pP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8000" lvl="1" indent="-216000">
              <a:buClr>
                <a:srgbClr val="B6452D"/>
              </a:buClr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Статья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34. Основные права обучающихся и меры их социальной поддержки и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стимулирования </a:t>
            </a:r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://www.consultant.ru/document/cons_doc_LAW_140174/6b08530edad66747252fe4b34361d250e7af65ac</a:t>
            </a:r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/</a:t>
            </a:r>
            <a:endParaRPr lang="ru-RU" sz="11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8000" lvl="1" indent="-216000">
              <a:buClr>
                <a:srgbClr val="B6452D"/>
              </a:buClr>
              <a:buFont typeface="Wingdings" panose="05000000000000000000" pitchFamily="2" charset="2"/>
              <a:buChar char="§"/>
            </a:pPr>
            <a:endParaRPr lang="ru-RU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6000" lvl="0" indent="-216000">
              <a:buClr>
                <a:srgbClr val="B6452D"/>
              </a:buClr>
              <a:buAutoNum type="arabicPeriod"/>
            </a:pPr>
            <a:r>
              <a:rPr lang="ru-RU" sz="1100" dirty="0" smtClean="0">
                <a:solidFill>
                  <a:srgbClr val="B645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100" dirty="0">
                <a:solidFill>
                  <a:srgbClr val="B645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обучение по индивидуальному учебному плану, в том числе ускоренное обучение, в пределах осваиваемой образовательной программы в порядке, установленном локальными нормативными актами; </a:t>
            </a:r>
            <a:endParaRPr lang="ru-RU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6247" y="4944221"/>
            <a:ext cx="8172453" cy="1646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9950" lvl="0" indent="-228600">
              <a:buClr>
                <a:srgbClr val="B6452D"/>
              </a:buClr>
              <a:buFont typeface="+mj-lt"/>
              <a:buAutoNum type="arabicPeriod"/>
            </a:pPr>
            <a:r>
              <a:rPr lang="ru-RU" sz="1100" dirty="0" smtClean="0">
                <a:solidFill>
                  <a:srgbClr val="B645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ru-RU" sz="1100" dirty="0">
                <a:solidFill>
                  <a:srgbClr val="B645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 зачет организацией, осуществляющей образовательную деятельность, в установленном ею порядке результатов освоения обучающимися учебных предметов, курсов, дисциплин (модулей), практики, дополнительных образовательных программ в других организациях, осуществляющих образовательную деятельность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344250" lvl="0" indent="-342900">
              <a:buClr>
                <a:srgbClr val="B6452D"/>
              </a:buClr>
              <a:buAutoNum type="arabicPeriod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6000" lvl="0" indent="-216000">
              <a:buClr>
                <a:srgbClr val="B6452D"/>
              </a:buClr>
              <a:buFont typeface="Wingdings" panose="05000000000000000000" pitchFamily="2" charset="2"/>
              <a:buChar char="Ø"/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Приказ №2 от 09.01.2014 г. «Об утверждении Порядка применения организациями, осуществляющими образовательную деятельность, электронного обучения, дистанционных образовательных технологий при реализации образовательных программ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929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33375"/>
            <a:ext cx="9144000" cy="518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 bwMode="auto">
          <a:xfrm>
            <a:off x="-4499" y="5435601"/>
            <a:ext cx="9148499" cy="142240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>
              <a:solidFill>
                <a:srgbClr val="008000"/>
              </a:solidFill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467544" y="4653136"/>
            <a:ext cx="8208912" cy="4160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blurRad="6350" stA="50000" endA="300" endPos="38500" dist="50800" dir="5400000" sy="-100000" algn="bl" rotWithShape="0"/>
          </a:effectLst>
        </p:spPr>
        <p:txBody>
          <a:bodyPr anchor="ctr"/>
          <a:lstStyle>
            <a:lvl1pPr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buClr>
                <a:srgbClr val="000000"/>
              </a:buClr>
              <a:buFontTx/>
              <a:buNone/>
              <a:defRPr/>
            </a:pPr>
            <a:endParaRPr lang="ru-RU" altLang="ru-RU" sz="1400" b="0" kern="0" dirty="0" smtClean="0">
              <a:solidFill>
                <a:srgbClr val="000000"/>
              </a:solidFill>
            </a:endParaRPr>
          </a:p>
        </p:txBody>
      </p:sp>
      <p:sp>
        <p:nvSpPr>
          <p:cNvPr id="49157" name="Объект 2"/>
          <p:cNvSpPr>
            <a:spLocks noGrp="1"/>
          </p:cNvSpPr>
          <p:nvPr>
            <p:ph idx="1"/>
          </p:nvPr>
        </p:nvSpPr>
        <p:spPr>
          <a:xfrm>
            <a:off x="468313" y="4652963"/>
            <a:ext cx="8207375" cy="415925"/>
          </a:xfrm>
        </p:spPr>
        <p:txBody>
          <a:bodyPr anchor="ctr"/>
          <a:lstStyle/>
          <a:p>
            <a:pPr marL="0" indent="0" algn="r">
              <a:buFontTx/>
              <a:buNone/>
            </a:pPr>
            <a:r>
              <a:rPr lang="ru-RU" alt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Контакты</a:t>
            </a: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0" y="-19050"/>
            <a:ext cx="9144000" cy="459718"/>
          </a:xfrm>
          <a:prstGeom prst="rect">
            <a:avLst/>
          </a:prstGeom>
          <a:gradFill flip="none" rotWithShape="1">
            <a:gsLst>
              <a:gs pos="75000">
                <a:srgbClr val="83DAE8"/>
              </a:gs>
              <a:gs pos="0">
                <a:srgbClr val="0BB6D2"/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tIns="36000" bIns="36000"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>
              <a:solidFill>
                <a:srgbClr val="008000"/>
              </a:solidFill>
            </a:endParaRPr>
          </a:p>
        </p:txBody>
      </p:sp>
      <p:pic>
        <p:nvPicPr>
          <p:cNvPr id="49161" name="Рисунок 1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8" y="23813"/>
            <a:ext cx="1728787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7" name="Объект 2"/>
          <p:cNvSpPr txBox="1">
            <a:spLocks/>
          </p:cNvSpPr>
          <p:nvPr/>
        </p:nvSpPr>
        <p:spPr bwMode="auto">
          <a:xfrm>
            <a:off x="4902200" y="5679283"/>
            <a:ext cx="3767138" cy="93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4488" indent="-180975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6575" indent="-19050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709613" indent="-17145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876300" indent="-161925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3335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17907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2479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7051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/>
              <a:t>Тел.: </a:t>
            </a:r>
            <a:r>
              <a:rPr lang="ru-RU" sz="1200" b="1" dirty="0"/>
              <a:t>+7 (495) 249-90-11 доб. </a:t>
            </a:r>
            <a:r>
              <a:rPr lang="ru-RU" sz="1200" b="1" dirty="0" smtClean="0"/>
              <a:t>152</a:t>
            </a:r>
            <a:endParaRPr lang="ru-RU" sz="1200" b="1" dirty="0"/>
          </a:p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/>
              <a:t>Моб: </a:t>
            </a:r>
            <a:r>
              <a:rPr lang="ru-RU" sz="1200" b="1" dirty="0"/>
              <a:t>+7 </a:t>
            </a:r>
            <a:r>
              <a:rPr lang="ru-RU" sz="1200" b="1" dirty="0" smtClean="0"/>
              <a:t>(901) 344-77-24</a:t>
            </a:r>
            <a:endParaRPr lang="ru-RU" sz="1200" b="1" dirty="0"/>
          </a:p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smtClean="0">
                <a:hlinkClick r:id="rId5"/>
              </a:rPr>
              <a:t>d</a:t>
            </a:r>
            <a:r>
              <a:rPr lang="ru-RU" sz="1200" dirty="0" smtClean="0">
                <a:hlinkClick r:id="rId5"/>
              </a:rPr>
              <a:t>.</a:t>
            </a:r>
            <a:r>
              <a:rPr lang="en-US" sz="1200" dirty="0" smtClean="0">
                <a:hlinkClick r:id="rId5"/>
              </a:rPr>
              <a:t>kurmashev@mob-edu.ru</a:t>
            </a:r>
            <a:endParaRPr lang="ru-RU" sz="1200" dirty="0" smtClean="0"/>
          </a:p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ru-RU" sz="1200" b="0" dirty="0" smtClean="0">
                <a:solidFill>
                  <a:srgbClr val="066B7C"/>
                </a:solidFill>
                <a:hlinkClick r:id="rId6"/>
              </a:rPr>
              <a:t>www.mob-edu.ru</a:t>
            </a:r>
            <a:endParaRPr lang="ru-RU" sz="1200" dirty="0" smtClean="0">
              <a:solidFill>
                <a:srgbClr val="066B7C"/>
              </a:solidFill>
            </a:endParaRPr>
          </a:p>
        </p:txBody>
      </p:sp>
      <p:sp>
        <p:nvSpPr>
          <p:cNvPr id="8" name="Содержимое 4"/>
          <p:cNvSpPr txBox="1">
            <a:spLocks/>
          </p:cNvSpPr>
          <p:nvPr/>
        </p:nvSpPr>
        <p:spPr bwMode="auto">
          <a:xfrm>
            <a:off x="0" y="2528888"/>
            <a:ext cx="9144000" cy="208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161925" indent="-161925" algn="l" rtl="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+mn-lt"/>
                <a:ea typeface="+mn-ea"/>
                <a:cs typeface="+mn-cs"/>
              </a:defRPr>
            </a:lvl1pPr>
            <a:lvl2pPr marL="344488" indent="-180975" algn="l" rtl="0" eaLnBrk="0" fontAlgn="base" hangingPunct="0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+mn-lt"/>
                <a:cs typeface="+mn-cs"/>
              </a:defRPr>
            </a:lvl2pPr>
            <a:lvl3pPr marL="536575" indent="-190500" algn="l" rtl="0" eaLnBrk="0" fontAlgn="base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+mn-lt"/>
                <a:cs typeface="+mn-cs"/>
              </a:defRPr>
            </a:lvl3pPr>
            <a:lvl4pPr marL="709613" indent="-171450" algn="l" rtl="0" eaLnBrk="0" fontAlgn="base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+mn-lt"/>
                <a:cs typeface="+mn-cs"/>
              </a:defRPr>
            </a:lvl4pPr>
            <a:lvl5pPr marL="876300" indent="-1619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+mn-lt"/>
                <a:cs typeface="+mn-cs"/>
              </a:defRPr>
            </a:lvl5pPr>
            <a:lvl6pPr marL="1333500" indent="-161925" algn="l" rtl="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+mn-lt"/>
                <a:cs typeface="+mn-cs"/>
              </a:defRPr>
            </a:lvl6pPr>
            <a:lvl7pPr marL="1790700" indent="-161925" algn="l" rtl="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+mn-lt"/>
                <a:cs typeface="+mn-cs"/>
              </a:defRPr>
            </a:lvl7pPr>
            <a:lvl8pPr marL="2247900" indent="-161925" algn="l" rtl="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+mn-lt"/>
                <a:cs typeface="+mn-cs"/>
              </a:defRPr>
            </a:lvl8pPr>
            <a:lvl9pPr marL="2705100" indent="-161925" algn="l" rtl="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ru-RU" sz="3200" kern="0" dirty="0"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</a:t>
            </a:r>
            <a:endParaRPr lang="ru-RU" altLang="ru-RU" kern="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бъект 2"/>
          <p:cNvSpPr txBox="1">
            <a:spLocks/>
          </p:cNvSpPr>
          <p:nvPr/>
        </p:nvSpPr>
        <p:spPr bwMode="auto">
          <a:xfrm>
            <a:off x="465668" y="5679283"/>
            <a:ext cx="4432034" cy="93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4488" indent="-180975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6575" indent="-19050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709613" indent="-17145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876300" indent="-161925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3335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17907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2479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7051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ctr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altLang="ru-RU" sz="1800" b="1" dirty="0" smtClean="0">
                <a:solidFill>
                  <a:srgbClr val="066B7C"/>
                </a:solidFill>
              </a:rPr>
              <a:t> </a:t>
            </a:r>
            <a:r>
              <a:rPr lang="ru-RU" altLang="ru-RU" sz="1800" b="1" dirty="0" smtClean="0">
                <a:solidFill>
                  <a:schemeClr val="tx1"/>
                </a:solidFill>
              </a:rPr>
              <a:t>Курмашев Дмитрий Сергеевич</a:t>
            </a:r>
            <a:endParaRPr lang="ru-RU" sz="1800" b="1" dirty="0" smtClean="0">
              <a:solidFill>
                <a:schemeClr val="tx1"/>
              </a:solidFill>
            </a:endParaRPr>
          </a:p>
          <a:p>
            <a:pPr marL="14400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/>
              <a:t>Должность</a:t>
            </a:r>
          </a:p>
          <a:p>
            <a:pPr marL="14400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/>
              <a:t>Руководитель Образовательных Проектов</a:t>
            </a:r>
            <a:endParaRPr lang="ru-RU" sz="1200" dirty="0"/>
          </a:p>
          <a:p>
            <a:pPr marL="14400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/>
              <a:t>ООО «Мобильное Электронное Образование»</a:t>
            </a:r>
            <a:endParaRPr lang="en-US" altLang="ru-RU" sz="1200" b="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930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МЭО">
      <a:dk1>
        <a:srgbClr val="0A2A30"/>
      </a:dk1>
      <a:lt1>
        <a:sysClr val="window" lastClr="FFFFFF"/>
      </a:lt1>
      <a:dk2>
        <a:srgbClr val="323232"/>
      </a:dk2>
      <a:lt2>
        <a:srgbClr val="FFFFFF"/>
      </a:lt2>
      <a:accent1>
        <a:srgbClr val="49AEC3"/>
      </a:accent1>
      <a:accent2>
        <a:srgbClr val="F1BE49"/>
      </a:accent2>
      <a:accent3>
        <a:srgbClr val="CA4E44"/>
      </a:accent3>
      <a:accent4>
        <a:srgbClr val="64B161"/>
      </a:accent4>
      <a:accent5>
        <a:srgbClr val="2EB8D3"/>
      </a:accent5>
      <a:accent6>
        <a:srgbClr val="476D2D"/>
      </a:accent6>
      <a:hlink>
        <a:srgbClr val="124752"/>
      </a:hlink>
      <a:folHlink>
        <a:srgbClr val="64B161"/>
      </a:folHlink>
    </a:clrScheme>
    <a:fontScheme name="Open 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Тонкие сплошные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ntegral" id="{3577F8C9-A904-41D8-97D2-FD898F53F20E}" vid="{090DCB5F-146D-478A-852A-34B16FE9F3A8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Выявление межпредметных связей с использованием заданий с открытым</Template>
  <TotalTime>952</TotalTime>
  <Words>527</Words>
  <Application>Microsoft Office PowerPoint</Application>
  <PresentationFormat>Экран (4:3)</PresentationFormat>
  <Paragraphs>150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Интеграл</vt:lpstr>
      <vt:lpstr>Презентация PowerPoint</vt:lpstr>
      <vt:lpstr>Высокомотивированные и Одарённые дети</vt:lpstr>
      <vt:lpstr>Персонализация в образовании</vt:lpstr>
      <vt:lpstr>Системная модель организации работы с одарёнными детьми на базе МЭО</vt:lpstr>
      <vt:lpstr>Презентация PowerPoint</vt:lpstr>
      <vt:lpstr>модель 1. Подготовка к олимпиадам </vt:lpstr>
      <vt:lpstr>Модель 1. Задачи школы</vt:lpstr>
      <vt:lpstr>МОДЕЛЬ 1. Задачи Центра</vt:lpstr>
      <vt:lpstr>Модель 2. Внутришкольная социокультурная образовательная сеть</vt:lpstr>
      <vt:lpstr>Модель 2. Задачи школы</vt:lpstr>
      <vt:lpstr>Модель 2. Схема реализации индивидуальных учебных планов</vt:lpstr>
      <vt:lpstr>Модель 2. Задачи Центра</vt:lpstr>
      <vt:lpstr>Модель 2. Кадровое обеспечение</vt:lpstr>
      <vt:lpstr>Модель 3. Региональная социокультурная образовательная сеть  Сетевая облачная структура — Сетевая форма реализации образовательных программ </vt:lpstr>
      <vt:lpstr>Модель 3. Задачи школы</vt:lpstr>
      <vt:lpstr>Модель 3. Задачи Центра</vt:lpstr>
      <vt:lpstr>Модель 3. Кадровое обеспечение</vt:lpstr>
      <vt:lpstr>Показатели эффективности проекта и обеспечение социальных гарантий обучающихся</vt:lpstr>
      <vt:lpstr>Возможные источники дополнительного финансирования участников Проекта (сетевых преподавателей и тьюторов, координаторов)</vt:lpstr>
      <vt:lpstr>Нормативно-правовое обеспечение реализации Проекта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Долгова Татьяна</dc:creator>
  <cp:lastModifiedBy>1</cp:lastModifiedBy>
  <cp:revision>125</cp:revision>
  <dcterms:created xsi:type="dcterms:W3CDTF">2018-06-15T09:46:19Z</dcterms:created>
  <dcterms:modified xsi:type="dcterms:W3CDTF">2019-11-11T05:49:54Z</dcterms:modified>
</cp:coreProperties>
</file>