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7"/>
  </p:notesMasterIdLst>
  <p:sldIdLst>
    <p:sldId id="343" r:id="rId2"/>
    <p:sldId id="394" r:id="rId3"/>
    <p:sldId id="395" r:id="rId4"/>
    <p:sldId id="396" r:id="rId5"/>
    <p:sldId id="397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C0000"/>
    <a:srgbClr val="CCC9E1"/>
    <a:srgbClr val="9A0000"/>
    <a:srgbClr val="800000"/>
    <a:srgbClr val="D9DFF3"/>
    <a:srgbClr val="CCCCDE"/>
    <a:srgbClr val="666699"/>
    <a:srgbClr val="D0D7F0"/>
    <a:srgbClr val="C5C5D9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7206" autoAdjust="0"/>
    <p:restoredTop sz="94629" autoAdjust="0"/>
  </p:normalViewPr>
  <p:slideViewPr>
    <p:cSldViewPr>
      <p:cViewPr>
        <p:scale>
          <a:sx n="70" d="100"/>
          <a:sy n="70" d="100"/>
        </p:scale>
        <p:origin x="-113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64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3" d="100"/>
          <a:sy n="83" d="100"/>
        </p:scale>
        <p:origin x="-199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1EC7B2-B005-434F-A85B-27C3EB192BEB}" type="datetimeFigureOut">
              <a:rPr lang="ru-RU" smtClean="0"/>
              <a:pPr/>
              <a:t>08.11.2019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9D77A8-9F4B-47BB-82A5-4737646601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14063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AAB63-5312-4844-93C3-4418F2473509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08.11.2019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42FE5-72F5-4CDA-AB8C-B3E68837AB32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91749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AAB63-5312-4844-93C3-4418F2473509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08.11.2019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42FE5-72F5-4CDA-AB8C-B3E68837AB32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89899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AAB63-5312-4844-93C3-4418F2473509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08.11.2019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42FE5-72F5-4CDA-AB8C-B3E68837AB32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67279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AAB63-5312-4844-93C3-4418F2473509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08.11.2019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42FE5-72F5-4CDA-AB8C-B3E68837AB32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5195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AAB63-5312-4844-93C3-4418F2473509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08.11.2019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42FE5-72F5-4CDA-AB8C-B3E68837AB32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55810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AAB63-5312-4844-93C3-4418F2473509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08.11.2019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42FE5-72F5-4CDA-AB8C-B3E68837AB32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23000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AAB63-5312-4844-93C3-4418F2473509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08.11.2019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42FE5-72F5-4CDA-AB8C-B3E68837AB32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89048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AAB63-5312-4844-93C3-4418F2473509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08.11.2019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42FE5-72F5-4CDA-AB8C-B3E68837AB32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96520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AAB63-5312-4844-93C3-4418F2473509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08.11.2019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42FE5-72F5-4CDA-AB8C-B3E68837AB32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30587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AAB63-5312-4844-93C3-4418F2473509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08.11.2019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42FE5-72F5-4CDA-AB8C-B3E68837AB32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07528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AAB63-5312-4844-93C3-4418F2473509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08.11.2019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42FE5-72F5-4CDA-AB8C-B3E68837AB32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7108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9ACAAB63-5312-4844-93C3-4418F2473509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08.11.2019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A4442FE5-72F5-4CDA-AB8C-B3E68837AB32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25241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C:\Users\User\Desktop\логотип большой.png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4282" y="1000108"/>
            <a:ext cx="8786874" cy="7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Рисунок 8" descr="C:\Users\User\Desktop\логотип большой.png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4282" y="928670"/>
            <a:ext cx="8786874" cy="45719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  <a:effectLst/>
        </p:spPr>
      </p:pic>
      <p:pic>
        <p:nvPicPr>
          <p:cNvPr id="7" name="Рисунок 6" descr="C:\Users\User\Desktop\логотип большой.png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7544" y="142852"/>
            <a:ext cx="1500198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Прямоугольник 13"/>
          <p:cNvSpPr/>
          <p:nvPr/>
        </p:nvSpPr>
        <p:spPr>
          <a:xfrm>
            <a:off x="324098" y="4221088"/>
            <a:ext cx="842436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- увеличение </a:t>
            </a:r>
            <a:r>
              <a:rPr lang="ru-RU" sz="2000" dirty="0"/>
              <a:t>охвата дополнительным образованием до 80 % от общего числа детей данной возрастной </a:t>
            </a:r>
            <a:r>
              <a:rPr lang="ru-RU" sz="2000" dirty="0" smtClean="0"/>
              <a:t>категории;</a:t>
            </a:r>
          </a:p>
          <a:p>
            <a:r>
              <a:rPr lang="ru-RU" sz="2000" dirty="0" smtClean="0"/>
              <a:t>- обновление </a:t>
            </a:r>
            <a:r>
              <a:rPr lang="ru-RU" sz="2000" dirty="0"/>
              <a:t>содержания и методов дополнительного образования </a:t>
            </a:r>
            <a:r>
              <a:rPr lang="ru-RU" sz="2000" dirty="0" smtClean="0"/>
              <a:t>детей;</a:t>
            </a:r>
          </a:p>
          <a:p>
            <a:r>
              <a:rPr lang="ru-RU" sz="2000" dirty="0" smtClean="0"/>
              <a:t>- развития </a:t>
            </a:r>
            <a:r>
              <a:rPr lang="ru-RU" sz="2000" dirty="0"/>
              <a:t>кадрового потенциала и модернизации инфраструктуры системы дополнительного образования детей</a:t>
            </a:r>
            <a:endParaRPr lang="ru-RU" sz="2000" b="1" dirty="0" smtClean="0">
              <a:solidFill>
                <a:srgbClr val="002060"/>
              </a:solidFill>
            </a:endParaRPr>
          </a:p>
        </p:txBody>
      </p:sp>
      <p:pic>
        <p:nvPicPr>
          <p:cNvPr id="15" name="Рисунок 14" descr="C:\Users\User\Desktop\логотип большой.png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2844" y="6357958"/>
            <a:ext cx="8786874" cy="7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" name="Рисунок 15" descr="C:\Users\User\Desktop\логотип большой.png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2844" y="6286520"/>
            <a:ext cx="8786874" cy="45719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  <a:effectLst/>
        </p:spPr>
      </p:pic>
      <p:sp>
        <p:nvSpPr>
          <p:cNvPr id="17" name="Прямоугольник 16"/>
          <p:cNvSpPr/>
          <p:nvPr/>
        </p:nvSpPr>
        <p:spPr>
          <a:xfrm>
            <a:off x="2413658" y="256746"/>
            <a:ext cx="64807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</a:rPr>
              <a:t>Региональный</a:t>
            </a:r>
            <a:r>
              <a:rPr lang="ru-RU" sz="2000" b="1" dirty="0" smtClean="0">
                <a:solidFill>
                  <a:srgbClr val="002060"/>
                </a:solidFill>
              </a:rPr>
              <a:t> проект «Успех каждого ребёнка»</a:t>
            </a:r>
            <a:endParaRPr lang="ru-RU" sz="2000" dirty="0">
              <a:solidFill>
                <a:srgbClr val="002060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24098" y="1124744"/>
            <a:ext cx="842436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b="1" dirty="0">
                <a:solidFill>
                  <a:schemeClr val="tx2"/>
                </a:solidFill>
              </a:rPr>
              <a:t>Ц</a:t>
            </a:r>
            <a:r>
              <a:rPr lang="ru-RU" sz="2000" b="1" dirty="0" smtClean="0">
                <a:solidFill>
                  <a:schemeClr val="tx2"/>
                </a:solidFill>
              </a:rPr>
              <a:t>ель:  </a:t>
            </a:r>
            <a:r>
              <a:rPr lang="ru-RU" sz="2000" dirty="0" smtClean="0">
                <a:solidFill>
                  <a:schemeClr val="tx2"/>
                </a:solidFill>
              </a:rPr>
              <a:t>обеспечение </a:t>
            </a:r>
            <a:r>
              <a:rPr lang="ru-RU" sz="2000" dirty="0">
                <a:solidFill>
                  <a:schemeClr val="tx2"/>
                </a:solidFill>
              </a:rPr>
              <a:t>к 2024 году для детей в возрасте от 5 до 18 лет доступных для каждого и качественных условий для воспитания гармонично развитой и социально </a:t>
            </a:r>
            <a:r>
              <a:rPr lang="ru-RU" sz="2000" dirty="0" smtClean="0">
                <a:solidFill>
                  <a:schemeClr val="tx2"/>
                </a:solidFill>
              </a:rPr>
              <a:t>ответственной личности</a:t>
            </a:r>
            <a:endParaRPr lang="ru-RU" sz="2000" dirty="0">
              <a:solidFill>
                <a:schemeClr val="tx2"/>
              </a:solidFill>
            </a:endParaRPr>
          </a:p>
        </p:txBody>
      </p:sp>
      <p:pic>
        <p:nvPicPr>
          <p:cNvPr id="1030" name="Picture 6" descr="http://volshebnic.com/uploads/image/uspekh_detei_(1)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3416" y="2207544"/>
            <a:ext cx="8028606" cy="2013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2168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635896" y="237267"/>
            <a:ext cx="43780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b="1" dirty="0" smtClean="0">
                <a:solidFill>
                  <a:srgbClr val="002060"/>
                </a:solidFill>
              </a:rPr>
              <a:t>Целевые показатели проекта</a:t>
            </a:r>
            <a:endParaRPr lang="ru-RU" sz="2000" b="1" dirty="0">
              <a:solidFill>
                <a:srgbClr val="002060"/>
              </a:solidFill>
            </a:endParaRPr>
          </a:p>
        </p:txBody>
      </p:sp>
      <p:pic>
        <p:nvPicPr>
          <p:cNvPr id="6" name="Рисунок 5" descr="C:\Users\User\Desktop\логотип большой.png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903" y="665966"/>
            <a:ext cx="8786874" cy="45719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  <a:effectLst/>
        </p:spPr>
      </p:pic>
      <p:pic>
        <p:nvPicPr>
          <p:cNvPr id="7" name="Рисунок 6" descr="C:\Users\User\Desktop\логотип большой.png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8082" y="750099"/>
            <a:ext cx="8786874" cy="7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9" name="Прямоугольник 18"/>
          <p:cNvSpPr/>
          <p:nvPr/>
        </p:nvSpPr>
        <p:spPr>
          <a:xfrm>
            <a:off x="338014" y="955495"/>
            <a:ext cx="8569312" cy="7294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/>
              <a:t>Доля детей в возрасте от 5 до 18 лет, охваченных дополнительным образованием</a:t>
            </a:r>
            <a:endParaRPr lang="ru-RU" dirty="0">
              <a:latin typeface="Calibri"/>
              <a:ea typeface="Calibri"/>
              <a:cs typeface="Times New Roman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8630306"/>
              </p:ext>
            </p:extLst>
          </p:nvPr>
        </p:nvGraphicFramePr>
        <p:xfrm>
          <a:off x="455922" y="1772816"/>
          <a:ext cx="8136905" cy="61487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70659"/>
                <a:gridCol w="1370659"/>
                <a:gridCol w="1372040"/>
                <a:gridCol w="1370659"/>
                <a:gridCol w="1370659"/>
                <a:gridCol w="1282229"/>
              </a:tblGrid>
              <a:tr h="3344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2019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2020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2021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2022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2023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2024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499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78,1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78.4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79,0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79,2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79,6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80,0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24" name="Прямоугольник 23"/>
          <p:cNvSpPr/>
          <p:nvPr/>
        </p:nvSpPr>
        <p:spPr>
          <a:xfrm>
            <a:off x="338014" y="2501899"/>
            <a:ext cx="8442820" cy="7090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/>
              <a:t>Число детей, охваченных деятельностью детских технопарков «</a:t>
            </a:r>
            <a:r>
              <a:rPr lang="ru-RU" dirty="0" err="1"/>
              <a:t>Кванториум</a:t>
            </a:r>
            <a:r>
              <a:rPr lang="ru-RU" dirty="0"/>
              <a:t>» (мобильных технопарков «</a:t>
            </a:r>
            <a:r>
              <a:rPr lang="ru-RU" dirty="0" err="1"/>
              <a:t>Кванториум</a:t>
            </a:r>
            <a:r>
              <a:rPr lang="ru-RU" dirty="0"/>
              <a:t>») </a:t>
            </a:r>
            <a:endParaRPr lang="ru-RU" dirty="0">
              <a:latin typeface="Calibri"/>
              <a:ea typeface="Calibri"/>
              <a:cs typeface="Times New Roman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1098377"/>
              </p:ext>
            </p:extLst>
          </p:nvPr>
        </p:nvGraphicFramePr>
        <p:xfrm>
          <a:off x="384605" y="3284984"/>
          <a:ext cx="8247205" cy="56083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89239"/>
                <a:gridCol w="1389239"/>
                <a:gridCol w="1390639"/>
                <a:gridCol w="1389239"/>
                <a:gridCol w="1389239"/>
                <a:gridCol w="1299610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2019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2020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2021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2022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2023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2024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100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100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100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25" name="Прямоугольник 24"/>
          <p:cNvSpPr/>
          <p:nvPr/>
        </p:nvSpPr>
        <p:spPr>
          <a:xfrm>
            <a:off x="384605" y="3951953"/>
            <a:ext cx="8442820" cy="3904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/>
              <a:t>Число </a:t>
            </a:r>
            <a:r>
              <a:rPr lang="ru-RU" dirty="0" smtClean="0"/>
              <a:t>участников проекта «Билет в будущее»</a:t>
            </a:r>
            <a:endParaRPr lang="ru-RU" dirty="0">
              <a:latin typeface="Calibri"/>
              <a:ea typeface="Calibri"/>
              <a:cs typeface="Times New Roman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7487609"/>
              </p:ext>
            </p:extLst>
          </p:nvPr>
        </p:nvGraphicFramePr>
        <p:xfrm>
          <a:off x="423258" y="4509120"/>
          <a:ext cx="8253198" cy="56083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14779"/>
                <a:gridCol w="1414779"/>
                <a:gridCol w="1416205"/>
                <a:gridCol w="1414779"/>
                <a:gridCol w="1414779"/>
                <a:gridCol w="1177877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2019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2020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2021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2022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2023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2024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+mn-lt"/>
                          <a:ea typeface="Calibri"/>
                          <a:cs typeface="Times New Roman"/>
                        </a:rPr>
                        <a:t>258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+mn-lt"/>
                          <a:ea typeface="Calibri"/>
                          <a:cs typeface="Times New Roman"/>
                        </a:rPr>
                        <a:t>350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+mn-lt"/>
                          <a:ea typeface="Calibri"/>
                          <a:cs typeface="Times New Roman"/>
                        </a:rPr>
                        <a:t>360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+mn-lt"/>
                          <a:ea typeface="Calibri"/>
                          <a:cs typeface="Times New Roman"/>
                        </a:rPr>
                        <a:t>400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425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450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26" name="Прямоугольник 25"/>
          <p:cNvSpPr/>
          <p:nvPr/>
        </p:nvSpPr>
        <p:spPr>
          <a:xfrm>
            <a:off x="455184" y="5085184"/>
            <a:ext cx="8442820" cy="7090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/>
              <a:t>Число участников открытых онлайн-уроков, реализуемых с учетом опыта цикла открытых уроков «Проектория», «Уроки настоящего» </a:t>
            </a:r>
            <a:endParaRPr lang="ru-RU" dirty="0">
              <a:latin typeface="Calibri"/>
              <a:ea typeface="Calibri"/>
              <a:cs typeface="Times New Roman"/>
            </a:endParaRPr>
          </a:p>
        </p:txBody>
      </p:sp>
      <p:pic>
        <p:nvPicPr>
          <p:cNvPr id="4" name="Рисунок 3" descr="C:\Users\User\Desktop\логотип большой.png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9552" y="98239"/>
            <a:ext cx="1500198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6869637"/>
              </p:ext>
            </p:extLst>
          </p:nvPr>
        </p:nvGraphicFramePr>
        <p:xfrm>
          <a:off x="507579" y="5949280"/>
          <a:ext cx="8096869" cy="6480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07430"/>
                <a:gridCol w="1407430"/>
                <a:gridCol w="1408849"/>
                <a:gridCol w="1407430"/>
                <a:gridCol w="1407430"/>
                <a:gridCol w="1058300"/>
              </a:tblGrid>
              <a:tr h="32403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2019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2020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2021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2022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2023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2024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2403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ru-RU" sz="16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56</a:t>
                      </a:r>
                      <a:endParaRPr lang="ru-RU" sz="16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672</a:t>
                      </a:r>
                      <a:endParaRPr lang="ru-RU" sz="16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940</a:t>
                      </a:r>
                      <a:endParaRPr lang="ru-RU" sz="16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1746</a:t>
                      </a:r>
                      <a:endParaRPr lang="ru-RU" sz="16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1746</a:t>
                      </a:r>
                      <a:endParaRPr lang="ru-RU" sz="16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1746</a:t>
                      </a:r>
                      <a:endParaRPr lang="ru-RU" sz="16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1191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C:\Users\User\Desktop\логотип большой.png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4282" y="1000108"/>
            <a:ext cx="8786874" cy="7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Рисунок 8" descr="C:\Users\User\Desktop\логотип большой.png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4282" y="928670"/>
            <a:ext cx="8786874" cy="45719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  <a:effectLst/>
        </p:spPr>
      </p:pic>
      <p:pic>
        <p:nvPicPr>
          <p:cNvPr id="7" name="Рисунок 6" descr="C:\Users\User\Desktop\логотип большой.png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7544" y="142852"/>
            <a:ext cx="1500198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Рисунок 14" descr="C:\Users\User\Desktop\логотип большой.png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4282" y="6561633"/>
            <a:ext cx="8786874" cy="7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" name="Рисунок 15" descr="C:\Users\User\Desktop\логотип большой.png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4282" y="6667222"/>
            <a:ext cx="8786874" cy="45719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  <a:effectLst/>
        </p:spPr>
      </p:pic>
      <p:sp>
        <p:nvSpPr>
          <p:cNvPr id="17" name="Прямоугольник 16"/>
          <p:cNvSpPr/>
          <p:nvPr/>
        </p:nvSpPr>
        <p:spPr>
          <a:xfrm>
            <a:off x="2413658" y="256746"/>
            <a:ext cx="64807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</a:rPr>
              <a:t>Региональный</a:t>
            </a:r>
            <a:r>
              <a:rPr lang="ru-RU" sz="2000" b="1" dirty="0" smtClean="0">
                <a:solidFill>
                  <a:srgbClr val="002060"/>
                </a:solidFill>
              </a:rPr>
              <a:t> проект «Успех каждого ребёнка»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29323" y="1085000"/>
            <a:ext cx="29498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ru-RU" b="1" i="1" dirty="0">
                <a:solidFill>
                  <a:srgbClr val="002060"/>
                </a:solidFill>
              </a:rPr>
              <a:t>Механизмы </a:t>
            </a:r>
            <a:r>
              <a:rPr lang="ru-RU" b="1" i="1" dirty="0" smtClean="0">
                <a:solidFill>
                  <a:srgbClr val="002060"/>
                </a:solidFill>
              </a:rPr>
              <a:t>реализации:</a:t>
            </a:r>
            <a:endParaRPr lang="ru-RU" i="1" dirty="0">
              <a:solidFill>
                <a:srgbClr val="00206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14282" y="1492908"/>
            <a:ext cx="86800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 </a:t>
            </a:r>
            <a:r>
              <a:rPr lang="ru-RU" dirty="0" smtClean="0"/>
              <a:t>- Создание </a:t>
            </a:r>
            <a:r>
              <a:rPr lang="ru-RU" dirty="0"/>
              <a:t>новых мест в образовательных организациях различного типа для реализации дополнительных общеразвивающих </a:t>
            </a:r>
            <a:r>
              <a:rPr lang="ru-RU" dirty="0" smtClean="0"/>
              <a:t>программ</a:t>
            </a:r>
            <a:r>
              <a:rPr lang="ru-RU" dirty="0"/>
              <a:t> </a:t>
            </a:r>
            <a:r>
              <a:rPr lang="ru-RU" dirty="0" smtClean="0"/>
              <a:t>(от 5 до 18 лет).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4098" y="2143600"/>
            <a:ext cx="820834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- Вовлечение </a:t>
            </a:r>
            <a:r>
              <a:rPr lang="ru-RU" dirty="0"/>
              <a:t>в дополнительное образование детей с </a:t>
            </a:r>
            <a:r>
              <a:rPr lang="ru-RU" dirty="0" smtClean="0"/>
              <a:t>ОВЗ.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24097" y="2479327"/>
            <a:ext cx="842436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- Внедрение </a:t>
            </a:r>
            <a:r>
              <a:rPr lang="ru-RU" dirty="0"/>
              <a:t>дистанционных </a:t>
            </a:r>
            <a:r>
              <a:rPr lang="ru-RU" dirty="0" smtClean="0"/>
              <a:t>и сетевых образовательных </a:t>
            </a:r>
            <a:r>
              <a:rPr lang="ru-RU" dirty="0"/>
              <a:t>форм.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24098" y="2828836"/>
            <a:ext cx="86056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- Внедрение </a:t>
            </a:r>
            <a:r>
              <a:rPr lang="ru-RU" dirty="0"/>
              <a:t>технологии образовательных практик, «Реальное образование», во всех учреждениях дополнительного </a:t>
            </a:r>
            <a:r>
              <a:rPr lang="ru-RU" dirty="0" smtClean="0"/>
              <a:t>образования.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324098" y="3475167"/>
            <a:ext cx="835235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- Реализация </a:t>
            </a:r>
            <a:r>
              <a:rPr lang="ru-RU" dirty="0"/>
              <a:t>и внедрение в </a:t>
            </a:r>
            <a:r>
              <a:rPr lang="ru-RU" dirty="0" smtClean="0"/>
              <a:t>ОО технологий </a:t>
            </a:r>
            <a:r>
              <a:rPr lang="ru-RU" dirty="0"/>
              <a:t>и моделей </a:t>
            </a:r>
            <a:r>
              <a:rPr lang="ru-RU" dirty="0" smtClean="0"/>
              <a:t>ранней профессиональной ориентации, опираясь </a:t>
            </a:r>
            <a:r>
              <a:rPr lang="ru-RU" dirty="0"/>
              <a:t>на проекты «Билет в будущее</a:t>
            </a:r>
            <a:r>
              <a:rPr lang="ru-RU" dirty="0" smtClean="0"/>
              <a:t>», «</a:t>
            </a:r>
            <a:r>
              <a:rPr lang="ru-RU" dirty="0" err="1" smtClean="0"/>
              <a:t>Проектория</a:t>
            </a:r>
            <a:r>
              <a:rPr lang="ru-RU" dirty="0" smtClean="0"/>
              <a:t>».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324098" y="4439752"/>
            <a:ext cx="881990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- Создание образовательно среды для высокомотивированных школьников, с опорой на ИОП, с использованием технологий наставничества и шефства.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24098" y="5128678"/>
            <a:ext cx="85702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- Создание </a:t>
            </a:r>
            <a:r>
              <a:rPr lang="ru-RU" dirty="0"/>
              <a:t>муниципальных (опорных) центров дополнительного образования.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360966" y="5589240"/>
            <a:ext cx="85702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- Внедрение </a:t>
            </a:r>
            <a:r>
              <a:rPr lang="ru-RU" dirty="0"/>
              <a:t>модели тиражирования «Сбор, совершенствование, распространение лучших практик» на </a:t>
            </a:r>
            <a:r>
              <a:rPr lang="ru-RU" dirty="0" smtClean="0"/>
              <a:t>муниципальном уровне.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11848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C:\Users\User\Desktop\логотип большой.png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4282" y="1000108"/>
            <a:ext cx="8786874" cy="7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Рисунок 8" descr="C:\Users\User\Desktop\логотип большой.png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4282" y="928670"/>
            <a:ext cx="8786874" cy="45719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  <a:effectLst/>
        </p:spPr>
      </p:pic>
      <p:pic>
        <p:nvPicPr>
          <p:cNvPr id="7" name="Рисунок 6" descr="C:\Users\User\Desktop\логотип большой.png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7544" y="142852"/>
            <a:ext cx="1500198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Прямоугольник 16"/>
          <p:cNvSpPr/>
          <p:nvPr/>
        </p:nvSpPr>
        <p:spPr>
          <a:xfrm>
            <a:off x="2413658" y="256746"/>
            <a:ext cx="64807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</a:rPr>
              <a:t>Региональный</a:t>
            </a:r>
            <a:r>
              <a:rPr lang="ru-RU" sz="2000" b="1" dirty="0" smtClean="0">
                <a:solidFill>
                  <a:srgbClr val="002060"/>
                </a:solidFill>
              </a:rPr>
              <a:t> проект «Успех каждого ребёнка»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65454" y="1089746"/>
            <a:ext cx="90220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ru-RU" b="1" i="1" dirty="0" smtClean="0">
                <a:solidFill>
                  <a:srgbClr val="002060"/>
                </a:solidFill>
              </a:rPr>
              <a:t>Организационно – управленческие действия по запуску реализации проекта:</a:t>
            </a:r>
            <a:endParaRPr lang="ru-RU" i="1" dirty="0">
              <a:solidFill>
                <a:srgbClr val="002060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36417" y="1489638"/>
            <a:ext cx="86800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 </a:t>
            </a:r>
            <a:r>
              <a:rPr lang="ru-RU" dirty="0" smtClean="0"/>
              <a:t>- определён ответственный за реализацию проекта</a:t>
            </a:r>
            <a:endParaRPr lang="ru-RU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214282" y="1898460"/>
            <a:ext cx="86800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 </a:t>
            </a:r>
            <a:r>
              <a:rPr lang="ru-RU" dirty="0" smtClean="0"/>
              <a:t>- разработана «дорожная карта» по реализации проекта</a:t>
            </a:r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214282" y="2306532"/>
            <a:ext cx="887319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 </a:t>
            </a:r>
            <a:r>
              <a:rPr lang="ru-RU" dirty="0" smtClean="0"/>
              <a:t>- определены сроки включения образовательных организаций района в проект </a:t>
            </a:r>
          </a:p>
          <a:p>
            <a:r>
              <a:rPr lang="ru-RU" b="1" dirty="0" smtClean="0"/>
              <a:t>2019 год</a:t>
            </a:r>
            <a:r>
              <a:rPr lang="ru-RU" dirty="0" smtClean="0"/>
              <a:t>: </a:t>
            </a:r>
          </a:p>
          <a:p>
            <a:r>
              <a:rPr lang="ru-RU" b="1" dirty="0"/>
              <a:t>ш</a:t>
            </a:r>
            <a:r>
              <a:rPr lang="ru-RU" b="1" dirty="0" smtClean="0"/>
              <a:t>колы:</a:t>
            </a:r>
            <a:r>
              <a:rPr lang="ru-RU" dirty="0" smtClean="0"/>
              <a:t> </a:t>
            </a:r>
            <a:r>
              <a:rPr lang="ru-RU" dirty="0"/>
              <a:t>Ермаковские </a:t>
            </a:r>
            <a:r>
              <a:rPr lang="ru-RU" dirty="0" smtClean="0"/>
              <a:t>№1(!), №2, Жеблахтинская</a:t>
            </a:r>
            <a:r>
              <a:rPr lang="ru-RU" dirty="0"/>
              <a:t>(!)</a:t>
            </a:r>
            <a:r>
              <a:rPr lang="ru-RU" dirty="0" smtClean="0"/>
              <a:t>, Новополтавская, Танзыбейская, Разъезженская , Новоозёрновская ООШ(!), Семенниковская СШ.</a:t>
            </a:r>
          </a:p>
          <a:p>
            <a:r>
              <a:rPr lang="ru-RU" b="1" dirty="0"/>
              <a:t>д</a:t>
            </a:r>
            <a:r>
              <a:rPr lang="ru-RU" b="1" dirty="0" smtClean="0"/>
              <a:t>етские сады: </a:t>
            </a:r>
            <a:r>
              <a:rPr lang="ru-RU" dirty="0" err="1" smtClean="0"/>
              <a:t>Ермаковские</a:t>
            </a:r>
            <a:r>
              <a:rPr lang="ru-RU" dirty="0" smtClean="0"/>
              <a:t> №1,№4.</a:t>
            </a:r>
          </a:p>
          <a:p>
            <a:r>
              <a:rPr lang="ru-RU" b="1" dirty="0" smtClean="0"/>
              <a:t>учреждения ДО: </a:t>
            </a:r>
            <a:r>
              <a:rPr lang="ru-RU" dirty="0" smtClean="0"/>
              <a:t>ЦДО, СЮТ, </a:t>
            </a:r>
            <a:r>
              <a:rPr lang="ru-RU" dirty="0" err="1" smtClean="0"/>
              <a:t>Ланс</a:t>
            </a:r>
            <a:r>
              <a:rPr lang="ru-RU" dirty="0" smtClean="0"/>
              <a:t>.</a:t>
            </a:r>
          </a:p>
          <a:p>
            <a:r>
              <a:rPr lang="ru-RU" b="1" dirty="0" smtClean="0"/>
              <a:t>2020-2024 гг. </a:t>
            </a:r>
            <a:r>
              <a:rPr lang="ru-RU" dirty="0" smtClean="0"/>
              <a:t>– в целевых показателях ОО.</a:t>
            </a:r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310831" y="4337857"/>
            <a:ext cx="868009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 </a:t>
            </a:r>
            <a:r>
              <a:rPr lang="ru-RU" dirty="0" smtClean="0"/>
              <a:t>- Ермаковский ЦДО определён как организация – подрядчик проведения профессиональной пробы, определены </a:t>
            </a:r>
            <a:r>
              <a:rPr lang="ru-RU" dirty="0"/>
              <a:t>педагоги – </a:t>
            </a:r>
            <a:r>
              <a:rPr lang="ru-RU" dirty="0" smtClean="0"/>
              <a:t>навигаторы в </a:t>
            </a:r>
            <a:r>
              <a:rPr lang="ru-RU" dirty="0"/>
              <a:t>ОО </a:t>
            </a:r>
            <a:r>
              <a:rPr lang="ru-RU" dirty="0" smtClean="0"/>
              <a:t>  («Билет в будущее»)</a:t>
            </a:r>
            <a:endParaRPr lang="ru-RU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310831" y="5261187"/>
            <a:ext cx="86800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 </a:t>
            </a:r>
            <a:r>
              <a:rPr lang="ru-RU" dirty="0" smtClean="0"/>
              <a:t>- представлены практики сетевой формы реализации ДОП. </a:t>
            </a:r>
            <a:endParaRPr lang="ru-RU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267671" y="5647360"/>
            <a:ext cx="86800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 </a:t>
            </a:r>
            <a:r>
              <a:rPr lang="ru-RU" dirty="0" smtClean="0"/>
              <a:t>- представлены практики «Реальное образование».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336962" y="6016691"/>
            <a:ext cx="847900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- подана заявка на создание муниципального </a:t>
            </a:r>
            <a:r>
              <a:rPr lang="ru-RU" dirty="0"/>
              <a:t>(</a:t>
            </a:r>
            <a:r>
              <a:rPr lang="ru-RU" dirty="0" smtClean="0"/>
              <a:t>опорного) центра дополнительного образования на базе ЦДО.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10511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C:\Users\User\Desktop\логотип большой.png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4282" y="1000108"/>
            <a:ext cx="8786874" cy="7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Рисунок 8" descr="C:\Users\User\Desktop\логотип большой.png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4282" y="928670"/>
            <a:ext cx="8786874" cy="45719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  <a:effectLst/>
        </p:spPr>
      </p:pic>
      <p:pic>
        <p:nvPicPr>
          <p:cNvPr id="7" name="Рисунок 6" descr="C:\Users\User\Desktop\логотип большой.png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7544" y="142852"/>
            <a:ext cx="1500198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Рисунок 14" descr="C:\Users\User\Desktop\логотип большой.png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4282" y="6561633"/>
            <a:ext cx="8786874" cy="7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" name="Рисунок 15" descr="C:\Users\User\Desktop\логотип большой.png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4282" y="6667222"/>
            <a:ext cx="8786874" cy="45719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  <a:effectLst/>
        </p:spPr>
      </p:pic>
      <p:sp>
        <p:nvSpPr>
          <p:cNvPr id="17" name="Прямоугольник 16"/>
          <p:cNvSpPr/>
          <p:nvPr/>
        </p:nvSpPr>
        <p:spPr>
          <a:xfrm>
            <a:off x="2413658" y="256746"/>
            <a:ext cx="64807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</a:rPr>
              <a:t>Региональный</a:t>
            </a:r>
            <a:r>
              <a:rPr lang="ru-RU" sz="2000" b="1" dirty="0" smtClean="0">
                <a:solidFill>
                  <a:srgbClr val="002060"/>
                </a:solidFill>
              </a:rPr>
              <a:t> проект «Успех каждого ребёнка»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467544" y="2517140"/>
            <a:ext cx="38026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ru-RU" b="1" i="1" dirty="0" smtClean="0">
                <a:solidFill>
                  <a:srgbClr val="002060"/>
                </a:solidFill>
              </a:rPr>
              <a:t>Задание для работы в группах:</a:t>
            </a:r>
            <a:endParaRPr lang="ru-RU" i="1" dirty="0">
              <a:solidFill>
                <a:srgbClr val="00206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22579" y="1412776"/>
            <a:ext cx="85702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Что надо сделать на уровне ОО, чтобы в рамках основных подходов обеспечить максимальное достижение показателей региональных проектов при минимальном привлечении дополнительных ресурсов?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82762" y="3068960"/>
            <a:ext cx="826570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Разработать </a:t>
            </a:r>
            <a:r>
              <a:rPr lang="ru-RU" dirty="0"/>
              <a:t>и </a:t>
            </a:r>
            <a:r>
              <a:rPr lang="ru-RU" dirty="0" smtClean="0"/>
              <a:t>согласовать решения/действия, </a:t>
            </a:r>
            <a:r>
              <a:rPr lang="ru-RU" dirty="0"/>
              <a:t>которые необходимо предпринять на уровне образовательной организации для достижения целевых показателей проекта</a:t>
            </a:r>
          </a:p>
        </p:txBody>
      </p:sp>
    </p:spTree>
    <p:extLst>
      <p:ext uri="{BB962C8B-B14F-4D97-AF65-F5344CB8AC3E}">
        <p14:creationId xmlns:p14="http://schemas.microsoft.com/office/powerpoint/2010/main" val="1056252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12299</TotalTime>
  <Words>522</Words>
  <Application>Microsoft Office PowerPoint</Application>
  <PresentationFormat>Экран (4:3)</PresentationFormat>
  <Paragraphs>86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Ириша</dc:creator>
  <cp:lastModifiedBy>ДОМ</cp:lastModifiedBy>
  <cp:revision>337</cp:revision>
  <dcterms:created xsi:type="dcterms:W3CDTF">2018-05-28T13:18:34Z</dcterms:created>
  <dcterms:modified xsi:type="dcterms:W3CDTF">2019-11-08T06:23:02Z</dcterms:modified>
</cp:coreProperties>
</file>