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media/image6.png" ContentType="image/png"/>
  <Override PartName="/ppt/media/image7.png" ContentType="image/png"/>
  <Override PartName="/ppt/media/image8.png" ContentType="image/png"/>
  <Override PartName="/ppt/media/image9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FAAB56B-3521-4065-B45D-38758799D5B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9AC06D-FB56-4898-9902-006CEAB55F4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960E749-A5C6-41DC-88C7-1019024E073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44B253F-FDF2-4926-9ED8-C682334FBBF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FADAE0-EDF8-4F6A-9637-09C83733EC9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183B8E0-6BD2-42AE-B64F-6CCFB9157E6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A797B37-1C46-4038-B571-602A99A2987E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5D9C8D4-580D-450E-A30F-48890496D5C5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76D289B-BC15-45F8-8477-822CB42271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D1815AC-4499-4DEE-9E47-D63B02A1565E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3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A28B4B4-C6B5-430A-8E30-446FC512D0FE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5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6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7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8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346C848-164E-41FB-8313-FBEE5D144579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6628877-2691-41BF-8340-4B3C04F1A505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5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32411629-2C34-493D-BCC4-D08139F754BA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F121995-5B95-4573-B347-6910B122B02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5A3A8CB-683C-4DBD-BF39-DC07DA7EC293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2F6D8D2B-1195-4581-8583-D0F8F23977F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F43C4511-C695-43C5-911C-59F0EE40B2A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0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AA35C4C-9242-4F94-BAFC-6E5BBE2A5C8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4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D0E60A12-3C92-476C-8B47-E042F2DE1E0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EA499BB6-21A8-49B7-ADDF-F97EE915F75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DF8B570-D5C1-4335-84BE-7C82C888D17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03EFADD4-8DEE-4CB7-AF17-2448C12554BF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21040"/>
            <a:ext cx="8229240" cy="1250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ru-RU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89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0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2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3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83000"/>
          </a:bodyPr>
          <a:p>
            <a:endParaRPr b="0" lang="ru-RU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9AC7F1B-FD4D-4112-B1FB-FB64CA4666D1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ru-RU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9cd4ff"/>
            </a:gs>
            <a:gs pos="100000">
              <a:srgbClr val="5bb9ff"/>
            </a:gs>
          </a:gsLst>
          <a:path path="circle">
            <a:fillToRect l="50000" t="25000" r="50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Rectangle 6" hidden="1"/>
          <p:cNvSpPr/>
          <p:nvPr/>
        </p:nvSpPr>
        <p:spPr>
          <a:xfrm>
            <a:off x="0" y="5105520"/>
            <a:ext cx="9139680" cy="1748160"/>
          </a:xfrm>
          <a:prstGeom prst="rect">
            <a:avLst/>
          </a:prstGeom>
          <a:gradFill rotWithShape="0">
            <a:gsLst>
              <a:gs pos="0">
                <a:srgbClr val="ffffff">
                  <a:alpha val="91372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" name="Rectangle 7" hidden="1"/>
          <p:cNvSpPr/>
          <p:nvPr/>
        </p:nvSpPr>
        <p:spPr>
          <a:xfrm>
            <a:off x="0" y="0"/>
            <a:ext cx="9139680" cy="5101200"/>
          </a:xfrm>
          <a:prstGeom prst="rect">
            <a:avLst/>
          </a:prstGeom>
          <a:gradFill rotWithShape="0">
            <a:gsLst>
              <a:gs pos="0">
                <a:srgbClr val="ffffff">
                  <a:alpha val="89019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Rectangle 8" hidden="1"/>
          <p:cNvSpPr/>
          <p:nvPr/>
        </p:nvSpPr>
        <p:spPr>
          <a:xfrm>
            <a:off x="0" y="3768480"/>
            <a:ext cx="9139680" cy="2281680"/>
          </a:xfrm>
          <a:prstGeom prst="rect">
            <a:avLst/>
          </a:prstGeom>
          <a:gradFill rotWithShape="0">
            <a:gsLst>
              <a:gs pos="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" name="Oval 9" hidden="1"/>
          <p:cNvSpPr/>
          <p:nvPr/>
        </p:nvSpPr>
        <p:spPr>
          <a:xfrm>
            <a:off x="0" y="1600200"/>
            <a:ext cx="9139680" cy="5101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4" name="Rectangle 10"/>
          <p:cNvSpPr/>
          <p:nvPr/>
        </p:nvSpPr>
        <p:spPr>
          <a:xfrm>
            <a:off x="0" y="3866760"/>
            <a:ext cx="9139680" cy="2986920"/>
          </a:xfrm>
          <a:prstGeom prst="rect">
            <a:avLst/>
          </a:prstGeom>
          <a:gradFill rotWithShape="0">
            <a:gsLst>
              <a:gs pos="0">
                <a:srgbClr val="ffffff">
                  <a:alpha val="91372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" name="Rectangle 11"/>
          <p:cNvSpPr/>
          <p:nvPr/>
        </p:nvSpPr>
        <p:spPr>
          <a:xfrm>
            <a:off x="0" y="0"/>
            <a:ext cx="9139680" cy="3862440"/>
          </a:xfrm>
          <a:prstGeom prst="rect">
            <a:avLst/>
          </a:prstGeom>
          <a:gradFill rotWithShape="0">
            <a:gsLst>
              <a:gs pos="0">
                <a:srgbClr val="ffffff">
                  <a:alpha val="89019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6" name="Rectangle 12"/>
          <p:cNvSpPr/>
          <p:nvPr/>
        </p:nvSpPr>
        <p:spPr>
          <a:xfrm>
            <a:off x="0" y="2652480"/>
            <a:ext cx="9139680" cy="2281680"/>
          </a:xfrm>
          <a:prstGeom prst="rect">
            <a:avLst/>
          </a:prstGeom>
          <a:gradFill rotWithShape="0">
            <a:gsLst>
              <a:gs pos="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7" name="Oval 13"/>
          <p:cNvSpPr/>
          <p:nvPr/>
        </p:nvSpPr>
        <p:spPr>
          <a:xfrm>
            <a:off x="0" y="1600200"/>
            <a:ext cx="9139680" cy="5101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8" name="PlaceHolder 1"/>
          <p:cNvSpPr>
            <a:spLocks noGrp="1"/>
          </p:cNvSpPr>
          <p:nvPr>
            <p:ph type="ftr" idx="1"/>
          </p:nvPr>
        </p:nvSpPr>
        <p:spPr>
          <a:xfrm>
            <a:off x="457200" y="6172200"/>
            <a:ext cx="3348360" cy="36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9" name="PlaceHolder 2"/>
          <p:cNvSpPr>
            <a:spLocks noGrp="1"/>
          </p:cNvSpPr>
          <p:nvPr>
            <p:ph type="sldNum" idx="2"/>
          </p:nvPr>
        </p:nvSpPr>
        <p:spPr>
          <a:xfrm>
            <a:off x="3809880" y="6172200"/>
            <a:ext cx="1824480" cy="36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1" lang="ru-RU" sz="1200" spc="-1" strike="noStrike">
                <a:solidFill>
                  <a:srgbClr val="808080"/>
                </a:solidFill>
                <a:latin typeface="Trebuchet MS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14D65983-D2A9-40AE-841C-F82FF706A1A9}" type="slidenum">
              <a:rPr b="1" lang="ru-RU" sz="1200" spc="-1" strike="noStrike">
                <a:solidFill>
                  <a:srgbClr val="808080"/>
                </a:solidFill>
                <a:latin typeface="Trebuchet MS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10" name="PlaceHolder 3"/>
          <p:cNvSpPr>
            <a:spLocks noGrp="1"/>
          </p:cNvSpPr>
          <p:nvPr>
            <p:ph type="dt" idx="3"/>
          </p:nvPr>
        </p:nvSpPr>
        <p:spPr>
          <a:xfrm>
            <a:off x="6172200" y="6172200"/>
            <a:ext cx="2510280" cy="36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11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12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9cd4ff"/>
            </a:gs>
            <a:gs pos="100000">
              <a:srgbClr val="5bb9ff"/>
            </a:gs>
          </a:gsLst>
          <a:path path="circle">
            <a:fillToRect l="50000" t="25000" r="50000" b="75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ectangle 6"/>
          <p:cNvSpPr/>
          <p:nvPr/>
        </p:nvSpPr>
        <p:spPr>
          <a:xfrm>
            <a:off x="0" y="5105520"/>
            <a:ext cx="9139680" cy="1748160"/>
          </a:xfrm>
          <a:prstGeom prst="rect">
            <a:avLst/>
          </a:prstGeom>
          <a:gradFill rotWithShape="0">
            <a:gsLst>
              <a:gs pos="0">
                <a:srgbClr val="ffffff">
                  <a:alpha val="91372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0" name="Rectangle 7"/>
          <p:cNvSpPr/>
          <p:nvPr/>
        </p:nvSpPr>
        <p:spPr>
          <a:xfrm>
            <a:off x="0" y="0"/>
            <a:ext cx="9139680" cy="5101200"/>
          </a:xfrm>
          <a:prstGeom prst="rect">
            <a:avLst/>
          </a:prstGeom>
          <a:gradFill rotWithShape="0">
            <a:gsLst>
              <a:gs pos="0">
                <a:srgbClr val="ffffff">
                  <a:alpha val="89019"/>
                </a:srgbClr>
              </a:gs>
              <a:gs pos="100000">
                <a:srgbClr val="b4dcfa">
                  <a:alpha val="79215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1" name="Rectangle 8"/>
          <p:cNvSpPr/>
          <p:nvPr/>
        </p:nvSpPr>
        <p:spPr>
          <a:xfrm>
            <a:off x="0" y="3768480"/>
            <a:ext cx="9139680" cy="2281680"/>
          </a:xfrm>
          <a:prstGeom prst="rect">
            <a:avLst/>
          </a:prstGeom>
          <a:gradFill rotWithShape="0">
            <a:gsLst>
              <a:gs pos="0">
                <a:srgbClr val="b4dcfa">
                  <a:alpha val="60000"/>
                </a:srgbClr>
              </a:gs>
              <a:gs pos="100000">
                <a:srgbClr val="ffffff">
                  <a:alpha val="0"/>
                </a:srgbClr>
              </a:gs>
            </a:gsLst>
            <a:lin ang="54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2" name="Oval 9"/>
          <p:cNvSpPr/>
          <p:nvPr/>
        </p:nvSpPr>
        <p:spPr>
          <a:xfrm>
            <a:off x="0" y="1600200"/>
            <a:ext cx="9139680" cy="5101200"/>
          </a:xfrm>
          <a:prstGeom prst="ellipse">
            <a:avLst/>
          </a:prstGeom>
          <a:gradFill rotWithShape="0">
            <a:gsLst>
              <a:gs pos="0">
                <a:srgbClr val="ffffff"/>
              </a:gs>
              <a:gs pos="100000">
                <a:srgbClr val="ffffff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53" name="PlaceHolder 1"/>
          <p:cNvSpPr>
            <a:spLocks noGrp="1"/>
          </p:cNvSpPr>
          <p:nvPr>
            <p:ph type="ftr" idx="4"/>
          </p:nvPr>
        </p:nvSpPr>
        <p:spPr>
          <a:xfrm>
            <a:off x="457200" y="6172200"/>
            <a:ext cx="3348360" cy="36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0" lang="ru-RU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ru-RU" sz="1400" spc="-1" strike="noStrike">
                <a:latin typeface="Times New Roman"/>
              </a:rPr>
              <a:t>&lt;нижний колонтитул&gt;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sldNum" idx="5"/>
          </p:nvPr>
        </p:nvSpPr>
        <p:spPr>
          <a:xfrm>
            <a:off x="3809880" y="6172200"/>
            <a:ext cx="1824480" cy="36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ctr">
              <a:lnSpc>
                <a:spcPct val="100000"/>
              </a:lnSpc>
              <a:buNone/>
              <a:defRPr b="1" lang="ru-RU" sz="1200" spc="-1" strike="noStrike">
                <a:solidFill>
                  <a:srgbClr val="808080"/>
                </a:solidFill>
                <a:latin typeface="Trebuchet MS"/>
              </a:defRPr>
            </a:lvl1pPr>
          </a:lstStyle>
          <a:p>
            <a:pPr algn="ctr">
              <a:lnSpc>
                <a:spcPct val="100000"/>
              </a:lnSpc>
              <a:buNone/>
            </a:pPr>
            <a:fld id="{2E3DAD63-0860-48B8-8D4E-553A4CB95FB2}" type="slidenum">
              <a:rPr b="1" lang="ru-RU" sz="1200" spc="-1" strike="noStrike">
                <a:solidFill>
                  <a:srgbClr val="808080"/>
                </a:solidFill>
                <a:latin typeface="Trebuchet MS"/>
              </a:rPr>
              <a:t>&lt;номер&gt;</a:t>
            </a:fld>
            <a:endParaRPr b="0" lang="ru-RU" sz="1200" spc="-1" strike="noStrike">
              <a:latin typeface="Times New Roman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dt" idx="6"/>
          </p:nvPr>
        </p:nvSpPr>
        <p:spPr>
          <a:xfrm>
            <a:off x="6172200" y="6172200"/>
            <a:ext cx="2510280" cy="360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defRPr b="0" lang="ru-RU" sz="1400" spc="-1" strike="noStrike">
                <a:latin typeface="Times New Roman"/>
              </a:defRPr>
            </a:lvl1pPr>
          </a:lstStyle>
          <a:p>
            <a:r>
              <a:rPr b="0" lang="ru-RU" sz="1400" spc="-1" strike="noStrike">
                <a:latin typeface="Times New Roman"/>
              </a:rPr>
              <a:t>&lt;дата/время&gt;</a:t>
            </a:r>
            <a:endParaRPr b="0" lang="ru-RU" sz="1400" spc="-1" strike="noStrike">
              <a:latin typeface="Times New Roman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ru-RU" sz="4400" spc="-1" strike="noStrike"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latin typeface="Arial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latin typeface="Arial"/>
              </a:rPr>
              <a:t>Для правки структуры щёлкните мышью</a:t>
            </a:r>
            <a:endParaRPr b="0" lang="ru-RU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latin typeface="Arial"/>
              </a:rPr>
              <a:t>Второй уровень структуры</a:t>
            </a:r>
            <a:endParaRPr b="0" lang="ru-RU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400" spc="-1" strike="noStrike">
                <a:latin typeface="Arial"/>
              </a:rPr>
              <a:t>Третий уровень структуры</a:t>
            </a:r>
            <a:endParaRPr b="0" lang="ru-RU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latin typeface="Arial"/>
              </a:rPr>
              <a:t>Четвёртый уровень структуры</a:t>
            </a:r>
            <a:endParaRPr b="0" lang="ru-RU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Пятый уровень структуры</a:t>
            </a:r>
            <a:endParaRPr b="0" lang="ru-RU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Шестой уровень структуры</a:t>
            </a:r>
            <a:endParaRPr b="0" lang="ru-RU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latin typeface="Arial"/>
              </a:rPr>
              <a:t>Седьмой уровень структуры</a:t>
            </a:r>
            <a:endParaRPr b="0" lang="ru-RU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360000" y="540000"/>
            <a:ext cx="8496720" cy="299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612000" indent="-457200" algn="ctr">
              <a:lnSpc>
                <a:spcPct val="100000"/>
              </a:lnSpc>
              <a:buNone/>
              <a:tabLst>
                <a:tab algn="l" pos="0"/>
              </a:tabLst>
            </a:pPr>
            <a:br/>
            <a:br/>
            <a:r>
              <a:rPr b="1" lang="ru-RU" sz="3200" spc="-1" strike="noStrike">
                <a:solidFill>
                  <a:srgbClr val="2a6099"/>
                </a:solidFill>
                <a:latin typeface="Trebuchet MS"/>
              </a:rPr>
              <a:t>МАСТЕР – КЛАСС: </a:t>
            </a:r>
            <a:br/>
            <a:r>
              <a:rPr b="1" lang="ru-RU" sz="3200" spc="-1" strike="noStrike">
                <a:solidFill>
                  <a:srgbClr val="00a933"/>
                </a:solidFill>
                <a:latin typeface="Trebuchet MS"/>
              </a:rPr>
              <a:t>«Развитие SOFT – SKILLS </a:t>
            </a:r>
            <a:br/>
            <a:r>
              <a:rPr b="1" lang="ru-RU" sz="3200" spc="-1" strike="noStrike">
                <a:solidFill>
                  <a:srgbClr val="00a933"/>
                </a:solidFill>
                <a:latin typeface="Trebuchet MS"/>
              </a:rPr>
              <a:t>педагогов и детей — </a:t>
            </a:r>
            <a:br/>
            <a:r>
              <a:rPr b="1" lang="ru-RU" sz="3200" spc="-1" strike="noStrike">
                <a:solidFill>
                  <a:srgbClr val="00a933"/>
                </a:solidFill>
                <a:latin typeface="Trebuchet MS"/>
              </a:rPr>
              <a:t>путь к развитию успешной личности» </a:t>
            </a:r>
            <a:br/>
            <a:br/>
            <a:r>
              <a:rPr b="1" lang="ru-RU" sz="3200" spc="-1" strike="noStrike">
                <a:solidFill>
                  <a:srgbClr val="00a933"/>
                </a:solidFill>
                <a:latin typeface="Trebuchet MS"/>
              </a:rPr>
              <a:t>              </a:t>
            </a:r>
            <a:r>
              <a:rPr b="1" lang="ru-RU" sz="1600" spc="-1" strike="noStrike">
                <a:solidFill>
                  <a:srgbClr val="002060"/>
                </a:solidFill>
                <a:latin typeface="Trebuchet MS"/>
              </a:rPr>
              <a:t>воспитатель, учитель-дефектолог </a:t>
            </a:r>
            <a:br/>
            <a:r>
              <a:rPr b="1" lang="ru-RU" sz="1600" spc="-1" strike="noStrike">
                <a:solidFill>
                  <a:srgbClr val="002060"/>
                </a:solidFill>
                <a:latin typeface="Trebuchet MS"/>
              </a:rPr>
              <a:t>                                МБДОУ Ермаковский детский сад №2 </a:t>
            </a:r>
            <a:br/>
            <a:r>
              <a:rPr b="1" lang="ru-RU" sz="1600" spc="-1" strike="noStrike">
                <a:solidFill>
                  <a:srgbClr val="002060"/>
                </a:solidFill>
                <a:latin typeface="Trebuchet MS"/>
              </a:rPr>
              <a:t>                               комбинированного вида «Родничок» </a:t>
            </a:r>
            <a:br/>
            <a:r>
              <a:rPr b="1" lang="ru-RU" sz="1600" spc="-1" strike="noStrike">
                <a:solidFill>
                  <a:srgbClr val="002060"/>
                </a:solidFill>
                <a:latin typeface="Trebuchet MS"/>
              </a:rPr>
              <a:t>                                                                 Полкина Ю.Х.</a:t>
            </a:r>
            <a:br/>
            <a:br/>
            <a:br/>
            <a:r>
              <a:rPr b="1" lang="ru-RU" sz="1400" spc="-1" strike="noStrike">
                <a:solidFill>
                  <a:srgbClr val="002060"/>
                </a:solidFill>
                <a:latin typeface="Trebuchet MS"/>
              </a:rPr>
              <a:t>с. Ермаковское 2023</a:t>
            </a:r>
            <a:endParaRPr b="0" lang="ru-RU" sz="1400" spc="-1" strike="noStrike">
              <a:latin typeface="Arial"/>
            </a:endParaRPr>
          </a:p>
        </p:txBody>
      </p:sp>
      <p:sp>
        <p:nvSpPr>
          <p:cNvPr id="95" name=""/>
          <p:cNvSpPr/>
          <p:nvPr/>
        </p:nvSpPr>
        <p:spPr>
          <a:xfrm>
            <a:off x="180000" y="180000"/>
            <a:ext cx="8640000" cy="617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marL="640080" indent="-45720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2a6099"/>
                </a:solidFill>
                <a:latin typeface="Trebuchet MS"/>
                <a:ea typeface="DejaVu Sans"/>
              </a:rPr>
              <a:t>Ермаковский районный августовский </a:t>
            </a:r>
            <a:endParaRPr b="0" lang="ru-RU" sz="2400" spc="-1" strike="noStrike">
              <a:latin typeface="Arial"/>
            </a:endParaRPr>
          </a:p>
          <a:p>
            <a:pPr marL="640080" indent="-457200"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ru-RU" sz="2400" spc="-1" strike="noStrike">
                <a:solidFill>
                  <a:srgbClr val="2a6099"/>
                </a:solidFill>
                <a:latin typeface="Trebuchet MS"/>
                <a:ea typeface="DejaVu Sans"/>
              </a:rPr>
              <a:t>педагогический совет 2023г.</a:t>
            </a:r>
            <a:endParaRPr b="0" lang="ru-RU" sz="2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/>
          </p:nvPr>
        </p:nvSpPr>
        <p:spPr>
          <a:xfrm>
            <a:off x="49644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pic>
        <p:nvPicPr>
          <p:cNvPr id="97" name="" descr=""/>
          <p:cNvPicPr/>
          <p:nvPr/>
        </p:nvPicPr>
        <p:blipFill>
          <a:blip r:embed="rId1"/>
          <a:srcRect l="25353" t="5892" r="23541" b="48602"/>
          <a:stretch/>
        </p:blipFill>
        <p:spPr>
          <a:xfrm>
            <a:off x="2340360" y="720000"/>
            <a:ext cx="4675680" cy="2335680"/>
          </a:xfrm>
          <a:prstGeom prst="rect">
            <a:avLst/>
          </a:prstGeom>
          <a:ln w="0">
            <a:noFill/>
          </a:ln>
        </p:spPr>
      </p:pic>
      <p:sp>
        <p:nvSpPr>
          <p:cNvPr id="98" name=""/>
          <p:cNvSpPr/>
          <p:nvPr/>
        </p:nvSpPr>
        <p:spPr>
          <a:xfrm>
            <a:off x="360000" y="3535200"/>
            <a:ext cx="8456040" cy="303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solidFill>
                  <a:srgbClr val="2a6099"/>
                </a:solidFill>
                <a:latin typeface="Arial"/>
                <a:ea typeface="Microsoft YaHei"/>
              </a:rPr>
              <a:t>- универсальные навыки, не связанные с определённой профессией или специальностью. Они отражают личные качества человека : его умение общаться с людьми, эффективно организовывать своё время, творчески мыслить, принимать решения и брать на себя ответственность.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/>
          </p:nvPr>
        </p:nvSpPr>
        <p:spPr>
          <a:xfrm>
            <a:off x="49644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00" name=""/>
          <p:cNvSpPr/>
          <p:nvPr/>
        </p:nvSpPr>
        <p:spPr>
          <a:xfrm>
            <a:off x="360000" y="180000"/>
            <a:ext cx="8456040" cy="6393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solidFill>
                  <a:srgbClr val="2a6099"/>
                </a:solidFill>
                <a:latin typeface="Arial"/>
                <a:ea typeface="Microsoft YaHei"/>
              </a:rPr>
              <a:t>- Основные soft skills – это так называемые 4К: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solidFill>
                  <a:srgbClr val="2a6099"/>
                </a:solidFill>
                <a:latin typeface="Arial"/>
                <a:ea typeface="Microsoft YaHei"/>
              </a:rPr>
              <a:t>— </a:t>
            </a:r>
            <a:r>
              <a:rPr b="0" lang="ru-RU" sz="2600" spc="-1" strike="noStrike">
                <a:solidFill>
                  <a:srgbClr val="c9211e"/>
                </a:solidFill>
                <a:latin typeface="Arial"/>
                <a:ea typeface="Microsoft YaHei"/>
              </a:rPr>
              <a:t>коммуникация</a:t>
            </a:r>
            <a:r>
              <a:rPr b="0" lang="ru-RU" sz="2600" spc="-1" strike="noStrike">
                <a:solidFill>
                  <a:srgbClr val="2a6099"/>
                </a:solidFill>
                <a:latin typeface="Arial"/>
                <a:ea typeface="Microsoft YaHei"/>
              </a:rPr>
              <a:t> (умение вести переговоры, договариваться, просто общаться);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solidFill>
                  <a:srgbClr val="2a6099"/>
                </a:solidFill>
                <a:latin typeface="Arial"/>
                <a:ea typeface="Microsoft YaHei"/>
              </a:rPr>
              <a:t>— </a:t>
            </a:r>
            <a:r>
              <a:rPr b="0" lang="ru-RU" sz="2600" spc="-1" strike="noStrike">
                <a:solidFill>
                  <a:srgbClr val="c9211e"/>
                </a:solidFill>
                <a:latin typeface="Arial"/>
                <a:ea typeface="Microsoft YaHei"/>
              </a:rPr>
              <a:t>коллаборация</a:t>
            </a:r>
            <a:r>
              <a:rPr b="0" lang="ru-RU" sz="2600" spc="-1" strike="noStrike">
                <a:solidFill>
                  <a:srgbClr val="2a6099"/>
                </a:solidFill>
                <a:latin typeface="Arial"/>
                <a:ea typeface="Microsoft YaHei"/>
              </a:rPr>
              <a:t> (умение работать в команде);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solidFill>
                  <a:srgbClr val="2a6099"/>
                </a:solidFill>
                <a:latin typeface="Arial"/>
                <a:ea typeface="Microsoft YaHei"/>
              </a:rPr>
              <a:t>— </a:t>
            </a:r>
            <a:r>
              <a:rPr b="0" lang="ru-RU" sz="2600" spc="-1" strike="noStrike">
                <a:solidFill>
                  <a:srgbClr val="c9211e"/>
                </a:solidFill>
                <a:latin typeface="Arial"/>
                <a:ea typeface="Microsoft YaHei"/>
              </a:rPr>
              <a:t>критическое мышление</a:t>
            </a:r>
            <a:r>
              <a:rPr b="0" lang="ru-RU" sz="2600" spc="-1" strike="noStrike">
                <a:solidFill>
                  <a:srgbClr val="2a6099"/>
                </a:solidFill>
                <a:latin typeface="Arial"/>
                <a:ea typeface="Microsoft YaHei"/>
              </a:rPr>
              <a:t> (умение анализировать информацию, работать с большим ее объемом. Быть внимательным и наблюдательным. Отделять правду от лжи)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600" spc="-1" strike="noStrike">
                <a:solidFill>
                  <a:srgbClr val="2a6099"/>
                </a:solidFill>
                <a:latin typeface="Arial"/>
                <a:ea typeface="Microsoft YaHei"/>
              </a:rPr>
              <a:t>— </a:t>
            </a:r>
            <a:r>
              <a:rPr b="0" lang="ru-RU" sz="2600" spc="-1" strike="noStrike">
                <a:solidFill>
                  <a:srgbClr val="c9211e"/>
                </a:solidFill>
                <a:latin typeface="Arial"/>
                <a:ea typeface="Microsoft YaHei"/>
              </a:rPr>
              <a:t>креативность</a:t>
            </a:r>
            <a:r>
              <a:rPr b="0" lang="ru-RU" sz="2600" spc="-1" strike="noStrike">
                <a:solidFill>
                  <a:srgbClr val="2a6099"/>
                </a:solidFill>
                <a:latin typeface="Arial"/>
                <a:ea typeface="Microsoft YaHei"/>
              </a:rPr>
              <a:t> (умение видеть дальше, глубже и под другим углом даже обыденные вещи, умение создавать новое…)</a:t>
            </a:r>
            <a:endParaRPr b="0" lang="ru-RU" sz="26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PlaceHolder 1"/>
          <p:cNvSpPr>
            <a:spLocks noGrp="1"/>
          </p:cNvSpPr>
          <p:nvPr>
            <p:ph/>
          </p:nvPr>
        </p:nvSpPr>
        <p:spPr>
          <a:xfrm>
            <a:off x="64296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Примерный список мягких навыков для детей :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• </a:t>
            </a: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Умение работать в команде.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• </a:t>
            </a: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Творческий подход к учебе и жизни.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• </a:t>
            </a: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Логическое мышление.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  <a:ea typeface="Microsoft YaHei"/>
              </a:rPr>
              <a:t>• </a:t>
            </a:r>
            <a:r>
              <a:rPr b="0" lang="ru-RU" sz="2600" spc="-1" strike="noStrike">
                <a:solidFill>
                  <a:srgbClr val="002060"/>
                </a:solidFill>
                <a:latin typeface="Times New Roman"/>
                <a:ea typeface="Microsoft YaHei"/>
              </a:rPr>
              <a:t>Эмоциональный интеллект (способность распознавать эмоции и и управлять ими)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  <a:ea typeface="Microsoft YaHei"/>
              </a:rPr>
              <a:t>• </a:t>
            </a:r>
            <a:r>
              <a:rPr b="0" lang="ru-RU" sz="2600" spc="-1" strike="noStrike">
                <a:solidFill>
                  <a:srgbClr val="002060"/>
                </a:solidFill>
                <a:latin typeface="Times New Roman"/>
                <a:ea typeface="Microsoft YaHei"/>
              </a:rPr>
              <a:t>Критическое мышление - ребенок имеет собственное мнение, а не «потому, что так надо».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  <a:ea typeface="Microsoft YaHei"/>
              </a:rPr>
              <a:t>• </a:t>
            </a:r>
            <a:r>
              <a:rPr b="0" lang="ru-RU" sz="2600" spc="-1" strike="noStrike">
                <a:solidFill>
                  <a:srgbClr val="002060"/>
                </a:solidFill>
                <a:latin typeface="Times New Roman"/>
                <a:ea typeface="Microsoft YaHei"/>
              </a:rPr>
              <a:t>Самоорганизация - умение себя занять и развиваться самостоятельно.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  <a:ea typeface="Microsoft YaHei"/>
              </a:rPr>
              <a:t>• </a:t>
            </a:r>
            <a:r>
              <a:rPr b="0" lang="ru-RU" sz="2600" spc="-1" strike="noStrike">
                <a:solidFill>
                  <a:srgbClr val="002060"/>
                </a:solidFill>
                <a:latin typeface="Times New Roman"/>
                <a:ea typeface="Microsoft YaHei"/>
              </a:rPr>
              <a:t>Коммуникативные навыки - когда ребенок легко общается со сверстниками и взрослыми.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/>
          </p:nvPr>
        </p:nvSpPr>
        <p:spPr>
          <a:xfrm>
            <a:off x="49644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Вот несколько упражнений для развития soft skills у дошкольников :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1. Упражнения на сплочение. («Я знаю пять имён», «Клубочек»)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2. «Хорошо или плохо?».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3. «Почему так произошло?».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4. «Мозговой штурм»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5. «Что общего?»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r>
              <a:rPr b="0" lang="ru-RU" sz="2600" spc="-1" strike="noStrike">
                <a:solidFill>
                  <a:srgbClr val="002060"/>
                </a:solidFill>
                <a:latin typeface="Times New Roman"/>
              </a:rPr>
              <a:t>6. Игра «Помести (кошку, слона) в предмет»</a:t>
            </a: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PlaceHolder 1"/>
          <p:cNvSpPr>
            <a:spLocks noGrp="1"/>
          </p:cNvSpPr>
          <p:nvPr>
            <p:ph/>
          </p:nvPr>
        </p:nvSpPr>
        <p:spPr>
          <a:xfrm>
            <a:off x="49644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04" name=""/>
          <p:cNvSpPr/>
          <p:nvPr/>
        </p:nvSpPr>
        <p:spPr>
          <a:xfrm>
            <a:off x="540000" y="2880000"/>
            <a:ext cx="7779600" cy="1336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ff0000"/>
                </a:solidFill>
                <a:latin typeface="Arial"/>
                <a:ea typeface="DejaVu Sans"/>
              </a:rPr>
              <a:t>«Нельзя научить тому, 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ff0000"/>
                </a:solidFill>
                <a:latin typeface="Arial"/>
                <a:ea typeface="DejaVu Sans"/>
              </a:rPr>
              <a:t>чего не умеешь сам»</a:t>
            </a: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/>
          </p:nvPr>
        </p:nvSpPr>
        <p:spPr>
          <a:xfrm>
            <a:off x="64296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06" name=""/>
          <p:cNvSpPr/>
          <p:nvPr/>
        </p:nvSpPr>
        <p:spPr>
          <a:xfrm>
            <a:off x="180000" y="360000"/>
            <a:ext cx="8636040" cy="61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200" spc="-1" strike="noStrike">
                <a:solidFill>
                  <a:srgbClr val="c9211e"/>
                </a:solidFill>
                <a:latin typeface="Arial"/>
                <a:ea typeface="DejaVu Sans"/>
              </a:rPr>
              <a:t>Креативное мышление – это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 </a:t>
            </a:r>
            <a:r>
              <a:rPr b="0" lang="ru-RU" sz="3200" spc="-1" strike="noStrike">
                <a:solidFill>
                  <a:srgbClr val="c9211e"/>
                </a:solidFill>
                <a:latin typeface="Arial"/>
                <a:ea typeface="DejaVu Sans"/>
              </a:rPr>
              <a:t>мышца,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3200" spc="-1" strike="noStrike">
                <a:solidFill>
                  <a:srgbClr val="c9211e"/>
                </a:solidFill>
                <a:latin typeface="Arial"/>
                <a:ea typeface="DejaVu Sans"/>
              </a:rPr>
              <a:t>которую можно  прокачать. </a:t>
            </a: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3200" spc="-1" strike="noStrike">
              <a:latin typeface="Arial"/>
            </a:endParaRPr>
          </a:p>
        </p:txBody>
      </p:sp>
      <p:pic>
        <p:nvPicPr>
          <p:cNvPr id="107" name="" descr=""/>
          <p:cNvPicPr/>
          <p:nvPr/>
        </p:nvPicPr>
        <p:blipFill>
          <a:blip r:embed="rId1"/>
          <a:stretch/>
        </p:blipFill>
        <p:spPr>
          <a:xfrm>
            <a:off x="900000" y="1980000"/>
            <a:ext cx="7378920" cy="4610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/>
          </p:nvPr>
        </p:nvSpPr>
        <p:spPr>
          <a:xfrm>
            <a:off x="64296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09" name=""/>
          <p:cNvSpPr/>
          <p:nvPr/>
        </p:nvSpPr>
        <p:spPr>
          <a:xfrm>
            <a:off x="360000" y="360000"/>
            <a:ext cx="8636040" cy="61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85944"/>
                </a:solidFill>
                <a:latin typeface="Arial"/>
                <a:ea typeface="DejaVu Sans"/>
              </a:rPr>
              <a:t>1. «Ассоциации»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83c72"/>
                </a:solidFill>
                <a:latin typeface="Arial"/>
                <a:ea typeface="DejaVu Sans"/>
              </a:rPr>
              <a:t>Цель: развивать оригинальность и гибкость мышления, стимулировать творческое воображение и фантазию; развитие коммуникативных навыков.  (возьмите первое попавшееся слово. Придумайте к нему как можно больше ассоциаций).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10" name="" descr=""/>
          <p:cNvPicPr/>
          <p:nvPr/>
        </p:nvPicPr>
        <p:blipFill>
          <a:blip r:embed="rId1"/>
          <a:stretch/>
        </p:blipFill>
        <p:spPr>
          <a:xfrm>
            <a:off x="2160000" y="2295360"/>
            <a:ext cx="4497120" cy="4361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/>
          </p:nvPr>
        </p:nvSpPr>
        <p:spPr>
          <a:xfrm>
            <a:off x="64296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12" name=""/>
          <p:cNvSpPr/>
          <p:nvPr/>
        </p:nvSpPr>
        <p:spPr>
          <a:xfrm>
            <a:off x="360000" y="360000"/>
            <a:ext cx="8636040" cy="61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85944"/>
                </a:solidFill>
                <a:latin typeface="Arial"/>
                <a:ea typeface="DejaVu Sans"/>
              </a:rPr>
              <a:t>2. «Неожиданные связи»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83c72"/>
                </a:solidFill>
                <a:latin typeface="Arial"/>
                <a:ea typeface="DejaVu Sans"/>
              </a:rPr>
              <a:t>Цель: развивать оригинальность и гибкость мышления, стимулировать творческое воображение и фантазию; развитие коммуникативных навыков.  (необходимо подумать, что общего и разного у этих предметов по 3 свойства) + составить предложение с этими двумя словами.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13" name="" descr=""/>
          <p:cNvPicPr/>
          <p:nvPr/>
        </p:nvPicPr>
        <p:blipFill>
          <a:blip r:embed="rId1"/>
          <a:stretch/>
        </p:blipFill>
        <p:spPr>
          <a:xfrm>
            <a:off x="755280" y="3744000"/>
            <a:ext cx="3020760" cy="2012040"/>
          </a:xfrm>
          <a:prstGeom prst="rect">
            <a:avLst/>
          </a:prstGeom>
          <a:ln w="0">
            <a:noFill/>
          </a:ln>
        </p:spPr>
      </p:pic>
      <p:pic>
        <p:nvPicPr>
          <p:cNvPr id="114" name="" descr=""/>
          <p:cNvPicPr/>
          <p:nvPr/>
        </p:nvPicPr>
        <p:blipFill>
          <a:blip r:embed="rId2"/>
          <a:srcRect l="14936" t="0" r="19329" b="0"/>
          <a:stretch/>
        </p:blipFill>
        <p:spPr>
          <a:xfrm>
            <a:off x="4500000" y="3714120"/>
            <a:ext cx="3955680" cy="20419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PlaceHolder 1"/>
          <p:cNvSpPr>
            <a:spLocks noGrp="1"/>
          </p:cNvSpPr>
          <p:nvPr>
            <p:ph/>
          </p:nvPr>
        </p:nvSpPr>
        <p:spPr>
          <a:xfrm>
            <a:off x="64296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16" name=""/>
          <p:cNvSpPr/>
          <p:nvPr/>
        </p:nvSpPr>
        <p:spPr>
          <a:xfrm>
            <a:off x="180000" y="360000"/>
            <a:ext cx="8636040" cy="61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85944"/>
                </a:solidFill>
                <a:latin typeface="Arial"/>
                <a:ea typeface="DejaVu Sans"/>
              </a:rPr>
              <a:t>3. «Друдлы»</a:t>
            </a:r>
            <a:r>
              <a:rPr b="0" lang="ru-RU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1800" spc="-1" strike="noStrike">
                <a:solidFill>
                  <a:srgbClr val="083c72"/>
                </a:solidFill>
                <a:latin typeface="Arial"/>
                <a:ea typeface="DejaVu Sans"/>
              </a:rPr>
              <a:t>-  это черно-белые картинки-загадки, смотря на которые совершенно невозможно точно сказать, что это такое.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83c72"/>
                </a:solidFill>
                <a:latin typeface="Arial"/>
                <a:ea typeface="DejaVu Sans"/>
              </a:rPr>
              <a:t>Цель: развитие креативного, системного, структурного мышления.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1800" spc="-1" strike="noStrike">
                <a:solidFill>
                  <a:srgbClr val="083c72"/>
                </a:solidFill>
                <a:latin typeface="Arial"/>
                <a:ea typeface="DejaVu Sans"/>
              </a:rPr>
              <a:t>(кто больше скажет ответов, на что похоже? Что изображено? И тд.)</a:t>
            </a: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17" name="" descr=""/>
          <p:cNvPicPr/>
          <p:nvPr/>
        </p:nvPicPr>
        <p:blipFill>
          <a:blip r:embed="rId1"/>
          <a:srcRect l="49821" t="69299" r="31456" b="3642"/>
          <a:stretch/>
        </p:blipFill>
        <p:spPr>
          <a:xfrm>
            <a:off x="3060000" y="2700000"/>
            <a:ext cx="3236040" cy="3235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PlaceHolder 1"/>
          <p:cNvSpPr>
            <a:spLocks noGrp="1"/>
          </p:cNvSpPr>
          <p:nvPr>
            <p:ph/>
          </p:nvPr>
        </p:nvSpPr>
        <p:spPr>
          <a:xfrm>
            <a:off x="64296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19" name=""/>
          <p:cNvSpPr/>
          <p:nvPr/>
        </p:nvSpPr>
        <p:spPr>
          <a:xfrm>
            <a:off x="180000" y="308880"/>
            <a:ext cx="8636040" cy="6116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  <p:pic>
        <p:nvPicPr>
          <p:cNvPr id="120" name="" descr=""/>
          <p:cNvPicPr/>
          <p:nvPr/>
        </p:nvPicPr>
        <p:blipFill>
          <a:blip r:embed="rId1"/>
          <a:srcRect l="10314" t="0" r="8974" b="0"/>
          <a:stretch/>
        </p:blipFill>
        <p:spPr>
          <a:xfrm rot="10200">
            <a:off x="886320" y="315360"/>
            <a:ext cx="7273080" cy="6402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/>
          </p:nvPr>
        </p:nvSpPr>
        <p:spPr>
          <a:xfrm>
            <a:off x="64296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22" name=""/>
          <p:cNvSpPr/>
          <p:nvPr/>
        </p:nvSpPr>
        <p:spPr>
          <a:xfrm>
            <a:off x="180000" y="360000"/>
            <a:ext cx="8636040" cy="725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c9211e"/>
                </a:solidFill>
                <a:latin typeface="Arial"/>
                <a:ea typeface="DejaVu Sans"/>
              </a:rPr>
              <a:t>1 этап - «Знакомство».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83c72"/>
                </a:solidFill>
                <a:latin typeface="Arial"/>
                <a:ea typeface="DejaVu Sans"/>
              </a:rPr>
              <a:t>(рассматривание нескольких простых картинок, объяснение - как играть).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c9211e"/>
                </a:solidFill>
                <a:latin typeface="Arial"/>
                <a:ea typeface="DejaVu Sans"/>
              </a:rPr>
              <a:t>2 этап – «Простая практика».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83c72"/>
                </a:solidFill>
                <a:latin typeface="Arial"/>
                <a:ea typeface="DejaVu Sans"/>
              </a:rPr>
              <a:t> (использование простых друдлов, где наиболее ясно видно, что может напоминать картинка, отмечаем похожие варианты и редкие и необычные версии).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c9211e"/>
                </a:solidFill>
                <a:latin typeface="Arial"/>
                <a:ea typeface="DejaVu Sans"/>
              </a:rPr>
              <a:t>3 этап – «Разнообразие работы с друдлами»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-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083c72"/>
                </a:solidFill>
                <a:latin typeface="Arial"/>
                <a:ea typeface="DejaVu Sans"/>
              </a:rPr>
              <a:t>- дорисовывание предложенных друдлов.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083c72"/>
                </a:solidFill>
                <a:latin typeface="Arial"/>
                <a:ea typeface="DejaVu Sans"/>
              </a:rPr>
              <a:t>- составление рассказов по друдлам.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083c72"/>
                </a:solidFill>
                <a:latin typeface="Arial"/>
                <a:ea typeface="DejaVu Sans"/>
              </a:rPr>
              <a:t>- загадки с друдлами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/>
          </p:nvPr>
        </p:nvSpPr>
        <p:spPr>
          <a:xfrm>
            <a:off x="64296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24" name=""/>
          <p:cNvSpPr/>
          <p:nvPr/>
        </p:nvSpPr>
        <p:spPr>
          <a:xfrm>
            <a:off x="180000" y="360000"/>
            <a:ext cx="8636040" cy="725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c9211e"/>
                </a:solidFill>
                <a:latin typeface="Arial"/>
                <a:ea typeface="DejaVu Sans"/>
              </a:rPr>
              <a:t>1 этап - «Знакомство». 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83c72"/>
                </a:solidFill>
                <a:latin typeface="Arial"/>
                <a:ea typeface="DejaVu Sans"/>
              </a:rPr>
              <a:t>(рассматривание нескольких простых картинок, объяснение - как играть).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c9211e"/>
                </a:solidFill>
                <a:latin typeface="Arial"/>
                <a:ea typeface="DejaVu Sans"/>
              </a:rPr>
              <a:t>2 этап – «Простая практика».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ru-RU" sz="2800" spc="-1" strike="noStrike">
                <a:solidFill>
                  <a:srgbClr val="083c72"/>
                </a:solidFill>
                <a:latin typeface="Arial"/>
                <a:ea typeface="DejaVu Sans"/>
              </a:rPr>
              <a:t> (использование простых друдлов, где наиболее ясно видно, что может напоминать картинка, отмечаем похожие варианты и редкие и необычные версии).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c9211e"/>
                </a:solidFill>
                <a:latin typeface="Arial"/>
                <a:ea typeface="DejaVu Sans"/>
              </a:rPr>
              <a:t>3 этап – «Разнообразие работы с друдлами»</a:t>
            </a:r>
            <a:r>
              <a:rPr b="0" lang="ru-RU" sz="2800" spc="-1" strike="noStrike">
                <a:solidFill>
                  <a:srgbClr val="000000"/>
                </a:solidFill>
                <a:latin typeface="Arial"/>
                <a:ea typeface="DejaVu Sans"/>
              </a:rPr>
              <a:t> -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083c72"/>
                </a:solidFill>
                <a:latin typeface="Arial"/>
                <a:ea typeface="DejaVu Sans"/>
              </a:rPr>
              <a:t>- дорисовывание предложенных друдлов.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083c72"/>
                </a:solidFill>
                <a:latin typeface="Arial"/>
                <a:ea typeface="DejaVu Sans"/>
              </a:rPr>
              <a:t>- составление рассказов по друдлам.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800" spc="-1" strike="noStrike">
                <a:solidFill>
                  <a:srgbClr val="083c72"/>
                </a:solidFill>
                <a:latin typeface="Arial"/>
                <a:ea typeface="DejaVu Sans"/>
              </a:rPr>
              <a:t>- загадки с друдлами </a:t>
            </a: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/>
          </p:nvPr>
        </p:nvSpPr>
        <p:spPr>
          <a:xfrm>
            <a:off x="67644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26" name=""/>
          <p:cNvSpPr/>
          <p:nvPr/>
        </p:nvSpPr>
        <p:spPr>
          <a:xfrm>
            <a:off x="180000" y="312120"/>
            <a:ext cx="8636040" cy="90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400" spc="-1" strike="noStrike">
                <a:solidFill>
                  <a:srgbClr val="085944"/>
                </a:solidFill>
                <a:latin typeface="Arial"/>
                <a:ea typeface="DejaVu Sans"/>
              </a:rPr>
              <a:t>4. «Сумка» или «Нестандартные способы применения»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83c72"/>
                </a:solidFill>
                <a:latin typeface="Arial"/>
                <a:ea typeface="DejaVu Sans"/>
              </a:rPr>
              <a:t>Цель: развитие креативных и коммуникативных способностей участников; содействие развитию творческого воображения, любознательности, смелости и гибкости мышления. (вспоминаем, что лежит в сумке и думаем, как мы можем эти предметы применить в реальной жизни, но по другому значению)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27" name="" descr=""/>
          <p:cNvPicPr/>
          <p:nvPr/>
        </p:nvPicPr>
        <p:blipFill>
          <a:blip r:embed="rId1"/>
          <a:stretch/>
        </p:blipFill>
        <p:spPr>
          <a:xfrm rot="21594600">
            <a:off x="1802520" y="3063960"/>
            <a:ext cx="5490720" cy="3299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/>
          </p:nvPr>
        </p:nvSpPr>
        <p:spPr>
          <a:xfrm>
            <a:off x="676440" y="500040"/>
            <a:ext cx="8139600" cy="59248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t">
            <a:normAutofit/>
          </a:bodyPr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  <a:p>
            <a:pPr marL="228600" indent="-182880">
              <a:lnSpc>
                <a:spcPct val="100000"/>
              </a:lnSpc>
              <a:spcBef>
                <a:spcPts val="901"/>
              </a:spcBef>
              <a:spcAft>
                <a:spcPts val="300"/>
              </a:spcAft>
              <a:buNone/>
              <a:tabLst>
                <a:tab algn="l" pos="0"/>
              </a:tabLst>
            </a:pPr>
            <a:endParaRPr b="0" lang="ru-RU" sz="3200" spc="-1" strike="noStrike">
              <a:latin typeface="Arial"/>
            </a:endParaRPr>
          </a:p>
        </p:txBody>
      </p:sp>
      <p:sp>
        <p:nvSpPr>
          <p:cNvPr id="129" name=""/>
          <p:cNvSpPr/>
          <p:nvPr/>
        </p:nvSpPr>
        <p:spPr>
          <a:xfrm>
            <a:off x="180000" y="312120"/>
            <a:ext cx="8636040" cy="9045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ru-RU" sz="2400" spc="-1" strike="noStrike">
                <a:solidFill>
                  <a:srgbClr val="085944"/>
                </a:solidFill>
                <a:latin typeface="Arial"/>
                <a:ea typeface="DejaVu Sans"/>
              </a:rPr>
              <a:t>4. «Хамелеон»</a:t>
            </a: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83c72"/>
                </a:solidFill>
                <a:latin typeface="Arial"/>
                <a:ea typeface="DejaVu Sans"/>
              </a:rPr>
              <a:t>Цель: развитие креативных и коммуникативных способностей участников;  (Возьмите любое утверждение и придумайте доводы за и против.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83c72"/>
                </a:solidFill>
                <a:latin typeface="Arial"/>
                <a:ea typeface="DejaVu Sans"/>
              </a:rPr>
              <a:t>Мы возьмём утверждение: «Кошки лучше собак».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83c72"/>
                </a:solidFill>
                <a:latin typeface="Arial"/>
                <a:ea typeface="DejaVu Sans"/>
              </a:rPr>
              <a:t>Доводы в поддержку: ………..</a:t>
            </a: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ru-RU" sz="2000" spc="-1" strike="noStrike">
                <a:solidFill>
                  <a:srgbClr val="083c72"/>
                </a:solidFill>
                <a:latin typeface="Arial"/>
                <a:ea typeface="DejaVu Sans"/>
              </a:rPr>
              <a:t>Доводы против: ………….</a:t>
            </a:r>
            <a:endParaRPr b="0" lang="ru-RU" sz="2000" spc="-1" strike="noStrike">
              <a:latin typeface="Arial"/>
            </a:endParaRPr>
          </a:p>
        </p:txBody>
      </p:sp>
      <p:pic>
        <p:nvPicPr>
          <p:cNvPr id="130" name="" descr=""/>
          <p:cNvPicPr/>
          <p:nvPr/>
        </p:nvPicPr>
        <p:blipFill>
          <a:blip r:embed="rId1"/>
          <a:stretch/>
        </p:blipFill>
        <p:spPr>
          <a:xfrm>
            <a:off x="3600000" y="2700000"/>
            <a:ext cx="4874040" cy="3777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"/>
          <p:cNvSpPr/>
          <p:nvPr/>
        </p:nvSpPr>
        <p:spPr>
          <a:xfrm>
            <a:off x="380160" y="2340000"/>
            <a:ext cx="8437320" cy="3237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c9211e"/>
                </a:solidFill>
                <a:latin typeface="Times New Roman"/>
                <a:ea typeface="DejaVu Sans"/>
              </a:rPr>
              <a:t>Будьте гибкими, креативными 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c9211e"/>
                </a:solidFill>
                <a:latin typeface="Times New Roman"/>
                <a:ea typeface="DejaVu Sans"/>
              </a:rPr>
              <a:t>и учитесь общаться - </a:t>
            </a:r>
            <a:endParaRPr b="0" lang="ru-RU" sz="4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0" lang="ru-RU" sz="4400" spc="-1" strike="noStrike">
                <a:solidFill>
                  <a:srgbClr val="c9211e"/>
                </a:solidFill>
                <a:latin typeface="Times New Roman"/>
                <a:ea typeface="DejaVu Sans"/>
              </a:rPr>
              <a:t>и дети за вами потянутся!</a:t>
            </a:r>
            <a:endParaRPr b="0" lang="ru-RU" sz="44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Прямоугольник 2"/>
          <p:cNvSpPr/>
          <p:nvPr/>
        </p:nvSpPr>
        <p:spPr>
          <a:xfrm>
            <a:off x="1214280" y="2643120"/>
            <a:ext cx="7210800" cy="820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i="1" lang="ru-RU" sz="4800" spc="-1" strike="noStrike">
                <a:solidFill>
                  <a:srgbClr val="2a6099"/>
                </a:solidFill>
                <a:latin typeface="Times New Roman"/>
                <a:ea typeface="DejaVu Sans"/>
              </a:rPr>
              <a:t>Спасибо за внимание!</a:t>
            </a:r>
            <a:endParaRPr b="0" lang="ru-RU" sz="4800" spc="-1" strike="noStrike">
              <a:latin typeface="Arial"/>
            </a:endParaRPr>
          </a:p>
        </p:txBody>
      </p:sp>
      <p:sp>
        <p:nvSpPr>
          <p:cNvPr id="133" name=""/>
          <p:cNvSpPr/>
          <p:nvPr/>
        </p:nvSpPr>
        <p:spPr>
          <a:xfrm>
            <a:off x="380160" y="1080000"/>
            <a:ext cx="8761320" cy="1188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ru-RU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711</TotalTime>
  <Application>LibreOffice/7.3.0.3$Windows_X86_64 LibreOffice_project/0f246aa12d0eee4a0f7adcefbf7c878fc2238db3</Application>
  <AppVersion>15.0000</AppVersion>
  <Words>434</Words>
  <Paragraphs>44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2019-10-16T09:34:55Z</dcterms:created>
  <dc:creator>user</dc:creator>
  <dc:description/>
  <dc:language>ru-RU</dc:language>
  <cp:lastModifiedBy/>
  <cp:lastPrinted>2023-08-29T02:57:33Z</cp:lastPrinted>
  <dcterms:modified xsi:type="dcterms:W3CDTF">2024-02-20T09:43:52Z</dcterms:modified>
  <cp:revision>87</cp:revision>
  <dc:subject/>
  <dc:title>Использование моделирования в познавательно- исследовательской деятельности дошкольников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Экран (4:3)</vt:lpwstr>
  </property>
  <property fmtid="{D5CDD505-2E9C-101B-9397-08002B2CF9AE}" pid="3" name="Slides">
    <vt:i4>19</vt:i4>
  </property>
</Properties>
</file>