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8" r:id="rId19"/>
    <p:sldId id="277" r:id="rId20"/>
    <p:sldId id="276" r:id="rId21"/>
    <p:sldId id="274" r:id="rId22"/>
    <p:sldId id="273" r:id="rId23"/>
    <p:sldId id="275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126" autoAdjust="0"/>
  </p:normalViewPr>
  <p:slideViewPr>
    <p:cSldViewPr snapToGrid="0">
      <p:cViewPr varScale="1">
        <p:scale>
          <a:sx n="80" d="100"/>
          <a:sy n="80" d="100"/>
        </p:scale>
        <p:origin x="-96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9AF50-F043-4A55-A631-381010955DA7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2381B-E279-476F-9709-3AD73E2CDE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19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2381B-E279-476F-9709-3AD73E2CDE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664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2381B-E279-476F-9709-3AD73E2CDE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288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2381B-E279-476F-9709-3AD73E2CDE4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2381B-E279-476F-9709-3AD73E2CDE4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55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E392F6-923D-4FB2-B14B-352F8CFF9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784" y="312897"/>
            <a:ext cx="893413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6BDF753-2ED5-4648-A27D-E18686015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784" y="2792572"/>
            <a:ext cx="893413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EE23CDC-B9EF-4A84-95C1-2C5D72B33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4303293-3339-4D6D-B6CC-F9C239978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9FFD52-56C3-4706-BC5B-40D099B9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35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FA9EFE-7AC9-470F-AA77-E34D4232B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603B0F-1D9B-48A7-9EC5-6723DE6CA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447DF81-5C5F-4B6B-BDBA-C98289F30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4BDC996-E260-4FAF-B8A4-BF1CDEA83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35EBF48-273E-4DBC-8169-B9C74CC7E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471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B3C2CB-5E44-4DE0-807B-62B692A02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694" y="435572"/>
            <a:ext cx="9353863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EE3E746-0C4B-4855-9010-843D35F0B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694" y="3315297"/>
            <a:ext cx="9353863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8080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19B8BA-7433-4EC7-A40B-FCD78C73E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D6B1C7D-0266-4414-B6F9-9EA065854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C7C1EC-61DC-4C26-8AAB-755EBCF1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91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44B614-C248-472A-8F2E-C7EB204FA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DB849D-9D96-4B8C-A99E-2D12EC6CB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0B8F1AA-39D1-4A10-968F-4F38BCC11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70C512-6708-424F-93E9-35DC53D7F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EFD8FB9-1C1B-4C24-80F8-0321DD633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1B4DA11-0460-48F9-ACA0-1E4BE6D51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68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D5DF54-C424-4D09-B112-AA3A39949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0D0A614-49BE-484E-A1B8-07FEC45F0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A5D2276-54FB-4DF5-8400-4F6C70C010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D9AF072-108A-46E4-A627-03477D587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364590B-F503-4EAD-89C1-8951D557C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5AA23BB-745A-4600-B75B-AED0DD94C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3653D38-3910-4579-855C-3F7F9B00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144CD37-1ADE-4A8C-8BDF-793DDD136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326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33FFEC-BDEF-419C-8A77-79B212D21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F5F1D48-06EA-40D7-BF85-5E12163ED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6610C8E-4420-4738-916D-2053DF0F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97CA1E5-11B6-48A7-B3A7-17DFBF5D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7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08D372A-FA05-4E7F-9B84-85DA8DE97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2051BA4-9F3D-4D48-920A-BDADAC311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47C77B4-8B09-4921-AEE2-7141DC65F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186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F96943-540C-4EFB-8810-825FFC9D6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EC2101-8E16-4870-805C-20E772401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4A3B028-89DB-4096-8F16-3C84A9EA8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BA71A22-9172-496C-9D5E-F70F1ED33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05D26CE-723D-4FFD-86B1-DBDF1AD3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A9BEE8A-30B8-4F8C-8F7D-B39E59E18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5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395602-9366-418C-8BED-F4BA18F36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6393FD5-53F3-471B-836B-8C048EC0D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9C38585-612A-45D5-9BCA-9B5123136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E879A55-0AED-4E7E-89E7-1C7F5987E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FF974EF-1AC8-426D-A19B-6AD66FF2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3022E6D-22A0-43A7-82FF-990F8708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652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518DE9-B37D-4976-9B0D-9E6E8083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2193CF3-5F64-4232-BF77-CCA437741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964915C-CD60-4738-8163-FECA8ACF7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1792ED-7606-488C-ACDE-E9D836691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89F8B4-E708-4C23-9D90-FF3A8B88D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36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ACD5637-13A9-4861-9049-9CD3B08CF9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6D243F3-4764-4F36-AE7E-E19BD7787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08F41F-ACC1-4CB3-9324-CDDDBE588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693FBA-66FE-4D27-9C6B-491E037B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242E57-CB41-4BB7-BA1E-EAC31B794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84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4D3F21-5568-4E61-B010-B56792C10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softEdge">
              <a:bevelT w="38100" h="38100"/>
              <a:contourClr>
                <a:srgbClr val="4C00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FC591B-8C1A-44B2-8C83-EECEA5421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6A7CF7-846E-4427-930E-369672F77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99B25-EF60-4282-837B-9732A44B3DF9}" type="datetimeFigureOut">
              <a:rPr lang="ru-RU" smtClean="0"/>
              <a:pPr/>
              <a:t>22.02.2024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6B408C2-2D9B-4608-A609-22F160FFF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354FA9-5825-47AD-9798-B827A18BC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8C1C6-1CF8-4A6C-9E13-E38E99F869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96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8000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34EC59-F21F-495F-9517-A996D1B1E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974" y="798245"/>
            <a:ext cx="11619408" cy="234791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solidFill>
                  <a:srgbClr val="00B0F0"/>
                </a:solidFill>
              </a:rPr>
              <a:t>Внедрение новых форм методической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sz="4900" b="1" dirty="0">
                <a:solidFill>
                  <a:srgbClr val="00B0F0"/>
                </a:solidFill>
              </a:rPr>
              <a:t>работы как условие совершенствования деятельности ДОУ.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8F59C8A-E3FB-4D80-87B7-C838833C6D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 </a:t>
            </a:r>
            <a:endParaRPr lang="ru-RU" dirty="0"/>
          </a:p>
          <a:p>
            <a:endParaRPr lang="ru-RU" sz="4400" b="1" dirty="0">
              <a:solidFill>
                <a:srgbClr val="00B0F0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1026" name="Picture 2" descr="C:\Users\user\Desktop\на конференцию\фото\день воспитателя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55" y="3146154"/>
            <a:ext cx="4680488" cy="351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диск ФОТО\2023 год\фото участков\SAM_948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75028" y="3146153"/>
            <a:ext cx="2663440" cy="351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79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52993" y="1565328"/>
            <a:ext cx="2634712" cy="6354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F65F437-71DF-4B9D-B407-87DF581E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11" y="110108"/>
            <a:ext cx="11345014" cy="1641201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00B0F0"/>
                </a:solidFill>
              </a:rPr>
              <a:t>Цель	методической	</a:t>
            </a:r>
            <a:r>
              <a:rPr lang="ru-RU" sz="2400" b="1" dirty="0" smtClean="0">
                <a:solidFill>
                  <a:srgbClr val="00B0F0"/>
                </a:solidFill>
              </a:rPr>
              <a:t>работы является </a:t>
            </a:r>
            <a:r>
              <a:rPr lang="ru-RU" sz="2400" b="1" dirty="0">
                <a:solidFill>
                  <a:srgbClr val="00B0F0"/>
                </a:solidFill>
              </a:rPr>
              <a:t>создание оптимальных условий для непрерывного повышения уровня общей и педагогической     культуры	участников     </a:t>
            </a:r>
            <a:r>
              <a:rPr lang="ru-RU" sz="2400" b="1" dirty="0" smtClean="0">
                <a:solidFill>
                  <a:srgbClr val="00B0F0"/>
                </a:solidFill>
              </a:rPr>
              <a:t>образовательного процесса.</a:t>
            </a:r>
            <a:endParaRPr lang="ru-RU" sz="2400" b="1" dirty="0">
              <a:solidFill>
                <a:srgbClr val="00B0F0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16BE596-A7E5-470B-8505-D69F3180B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680" y="1738959"/>
            <a:ext cx="9353863" cy="1500187"/>
          </a:xfrm>
        </p:spPr>
        <p:txBody>
          <a:bodyPr/>
          <a:lstStyle/>
          <a:p>
            <a:r>
              <a:rPr lang="ru-RU" dirty="0" smtClean="0"/>
              <a:t>        ПРИНЦИПЫ </a:t>
            </a:r>
            <a:r>
              <a:rPr lang="ru-RU" dirty="0"/>
              <a:t>МР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9451" y="2526224"/>
            <a:ext cx="2944678" cy="291368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Дифференциация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Подходов к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повышению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квалификации;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организации МР.</a:t>
            </a: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12584" y="2526222"/>
            <a:ext cx="3515530" cy="30996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Непрерывность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Методического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сопровождения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Обучения и профессионального совершенствования</a:t>
            </a: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00077" y="2526222"/>
            <a:ext cx="2544304" cy="30996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Адресность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Помощи;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Обобщения опыта.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570349" y="2200758"/>
            <a:ext cx="0" cy="325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10" idx="0"/>
          </p:cNvCxnSpPr>
          <p:nvPr/>
        </p:nvCxnSpPr>
        <p:spPr>
          <a:xfrm>
            <a:off x="5570349" y="2200758"/>
            <a:ext cx="3401880" cy="325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7" idx="0"/>
          </p:cNvCxnSpPr>
          <p:nvPr/>
        </p:nvCxnSpPr>
        <p:spPr>
          <a:xfrm flipH="1">
            <a:off x="1921790" y="2200758"/>
            <a:ext cx="3648559" cy="3254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24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82" y="542441"/>
            <a:ext cx="10238776" cy="502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169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186" y="1"/>
            <a:ext cx="10260133" cy="1007389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B0F0"/>
                </a:solidFill>
              </a:rPr>
              <a:t>Формы организации методической работы с педагогическим коллективом.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7973" y="976393"/>
            <a:ext cx="9810427" cy="454100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263066"/>
              </p:ext>
            </p:extLst>
          </p:nvPr>
        </p:nvGraphicFramePr>
        <p:xfrm>
          <a:off x="187700" y="1370595"/>
          <a:ext cx="9886198" cy="547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3099"/>
                <a:gridCol w="4943099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Традиционные: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Инновационные: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работа в едином образовательном пространстве; </a:t>
                      </a:r>
                    </a:p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проблемные семинары;</a:t>
                      </a:r>
                    </a:p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семинары-практикумы;</a:t>
                      </a:r>
                    </a:p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«Дни открытых дверей»;</a:t>
                      </a:r>
                    </a:p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работа в творческих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микрогруппах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наставничество;</a:t>
                      </a:r>
                    </a:p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«Эстафеты педагогического мастерства»; </a:t>
                      </a:r>
                    </a:p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педагогические советы;</a:t>
                      </a:r>
                    </a:p>
                    <a:p>
                      <a:pPr marL="436563" indent="-342900">
                        <a:buFont typeface="Arial" pitchFamily="34" charset="0"/>
                        <a:buChar char="•"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квалификации.</a:t>
                      </a:r>
                    </a:p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«Копилка педагогического мастерства»;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мастер-классы;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проектная деятельность;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банка инновационных идей;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стажёрские площадки;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творческие конкурсы;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творческая лаборатория софт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скилс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издательская деятельность.</a:t>
                      </a:r>
                    </a:p>
                    <a:p>
                      <a:endParaRPr lang="ru-RU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17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186" y="234094"/>
            <a:ext cx="9353863" cy="726801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B0F0"/>
                </a:solidFill>
              </a:rPr>
              <a:t>Педагогические советы.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483" y="1247611"/>
            <a:ext cx="5845602" cy="48587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2827" y="1247610"/>
            <a:ext cx="5889356" cy="485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8199" y="249593"/>
            <a:ext cx="9353863" cy="7887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200" b="1" dirty="0">
                <a:solidFill>
                  <a:srgbClr val="00B0F0"/>
                </a:solidFill>
              </a:rPr>
              <a:t>Консультирование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443" y="1075255"/>
            <a:ext cx="3797085" cy="53509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051" y="1075255"/>
            <a:ext cx="7134650" cy="53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1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691" y="280589"/>
            <a:ext cx="9353863" cy="618313"/>
          </a:xfrm>
        </p:spPr>
        <p:txBody>
          <a:bodyPr>
            <a:normAutofit/>
          </a:bodyPr>
          <a:lstStyle/>
          <a:p>
            <a:r>
              <a:rPr lang="ru-RU" sz="2900" b="1" dirty="0">
                <a:solidFill>
                  <a:srgbClr val="00B0F0"/>
                </a:solidFill>
              </a:rPr>
              <a:t>Семинары и семинары-практикумы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458" y="1000494"/>
            <a:ext cx="4023009" cy="53701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323" y="1000493"/>
            <a:ext cx="7160216" cy="537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9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687" y="1737429"/>
            <a:ext cx="9353863" cy="509825"/>
          </a:xfrm>
        </p:spPr>
        <p:txBody>
          <a:bodyPr>
            <a:normAutofit fontScale="90000"/>
          </a:bodyPr>
          <a:lstStyle/>
          <a:p>
            <a:r>
              <a:rPr lang="ru-RU" sz="2900" b="1" dirty="0">
                <a:solidFill>
                  <a:srgbClr val="00B0F0"/>
                </a:solidFill>
              </a:rPr>
              <a:t>Открытый </a:t>
            </a:r>
            <a:r>
              <a:rPr lang="ru-RU" sz="2900" b="1" dirty="0" smtClean="0">
                <a:solidFill>
                  <a:srgbClr val="00B0F0"/>
                </a:solidFill>
              </a:rPr>
              <a:t>показ</a:t>
            </a:r>
            <a:br>
              <a:rPr lang="ru-RU" sz="2900" b="1" dirty="0" smtClean="0">
                <a:solidFill>
                  <a:srgbClr val="00B0F0"/>
                </a:solidFill>
              </a:rPr>
            </a:b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«Передовой педагогический опыт — это средство целенаправленного совершенствования учебно-воспитательного процесса, удовлетворяющее актуальные потребности практики обучения и воспитания!» (Я.С.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Турбовской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940" y="1999279"/>
            <a:ext cx="5290087" cy="44867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2792" y="1941158"/>
            <a:ext cx="5036223" cy="460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5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691" y="125607"/>
            <a:ext cx="9353863" cy="1067764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rgbClr val="00B0F0"/>
                </a:solidFill>
              </a:rPr>
              <a:t>Деловые </a:t>
            </a:r>
            <a:r>
              <a:rPr lang="ru-RU" sz="2600" b="1" dirty="0" smtClean="0">
                <a:solidFill>
                  <a:srgbClr val="00B0F0"/>
                </a:solidFill>
              </a:rPr>
              <a:t>игры; «</a:t>
            </a:r>
            <a:r>
              <a:rPr lang="ru-RU" sz="2600" b="1" dirty="0">
                <a:solidFill>
                  <a:srgbClr val="00B0F0"/>
                </a:solidFill>
              </a:rPr>
              <a:t>Круглый стол</a:t>
            </a:r>
            <a:r>
              <a:rPr lang="ru-RU" sz="2600" b="1" dirty="0" smtClean="0">
                <a:solidFill>
                  <a:srgbClr val="00B0F0"/>
                </a:solidFill>
              </a:rPr>
              <a:t>»;</a:t>
            </a:r>
            <a:r>
              <a:rPr lang="ru-RU" sz="2600" b="1" dirty="0">
                <a:solidFill>
                  <a:srgbClr val="00B0F0"/>
                </a:solidFill>
              </a:rPr>
              <a:t/>
            </a:r>
            <a:br>
              <a:rPr lang="ru-RU" sz="2600" b="1" dirty="0">
                <a:solidFill>
                  <a:srgbClr val="00B0F0"/>
                </a:solidFill>
              </a:rPr>
            </a:br>
            <a:r>
              <a:rPr lang="ru-RU" sz="2600" b="1" dirty="0">
                <a:solidFill>
                  <a:srgbClr val="00B0F0"/>
                </a:solidFill>
              </a:rPr>
              <a:t>Творческие </a:t>
            </a:r>
            <a:r>
              <a:rPr lang="ru-RU" sz="2600" b="1" dirty="0" err="1">
                <a:solidFill>
                  <a:srgbClr val="00B0F0"/>
                </a:solidFill>
              </a:rPr>
              <a:t>микрогруппы</a:t>
            </a:r>
            <a:endParaRPr lang="ru-RU" sz="2600" b="1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4694" y="3315297"/>
            <a:ext cx="9353863" cy="16906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968" y="1238314"/>
            <a:ext cx="4489919" cy="5122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793" y="1238314"/>
            <a:ext cx="6829587" cy="512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2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1" y="1313594"/>
            <a:ext cx="10998200" cy="525323"/>
          </a:xfrm>
        </p:spPr>
        <p:txBody>
          <a:bodyPr>
            <a:normAutofit fontScale="90000"/>
          </a:bodyPr>
          <a:lstStyle/>
          <a:p>
            <a:r>
              <a:rPr lang="ru-RU" sz="2600" b="1" dirty="0" smtClean="0">
                <a:solidFill>
                  <a:srgbClr val="00B0F0"/>
                </a:solidFill>
              </a:rPr>
              <a:t>Самообразование   Педагогический КВН</a:t>
            </a:r>
            <a:br>
              <a:rPr lang="ru-RU" sz="2600" b="1" dirty="0" smtClean="0">
                <a:solidFill>
                  <a:srgbClr val="00B0F0"/>
                </a:solidFill>
              </a:rPr>
            </a:br>
            <a:r>
              <a:rPr lang="ru-RU" sz="2400" dirty="0" smtClean="0"/>
              <a:t>«Только те знания прочны и ценны, которые вы добыли сами, побуждаемые собственной страстью. Всякое знание должно быть открытием, которое вы сделали сами» (Корней Чуковский)</a:t>
            </a:r>
            <a:br>
              <a:rPr lang="ru-RU" sz="2400" dirty="0" smtClean="0"/>
            </a:br>
            <a:endParaRPr lang="ru-RU" sz="2600" b="1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3900" y="1511299"/>
            <a:ext cx="4474517" cy="50227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536" y="1502544"/>
            <a:ext cx="4372263" cy="503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3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465" y="683546"/>
            <a:ext cx="9353863" cy="959275"/>
          </a:xfrm>
        </p:spPr>
        <p:txBody>
          <a:bodyPr>
            <a:normAutofit fontScale="90000"/>
          </a:bodyPr>
          <a:lstStyle/>
          <a:p>
            <a:r>
              <a:rPr lang="ru-RU" sz="2600" b="1" dirty="0">
                <a:solidFill>
                  <a:srgbClr val="00B0F0"/>
                </a:solidFill>
              </a:rPr>
              <a:t>ИНТЕРАКТИВНЫЕ ФОРМЫ РАБОТЫ С ПЕДАГОГАМИ </a:t>
            </a:r>
            <a:r>
              <a:rPr lang="ru-RU" sz="2600" b="1" dirty="0" smtClean="0">
                <a:solidFill>
                  <a:srgbClr val="00B0F0"/>
                </a:solidFill>
              </a:rPr>
              <a:t>ДОУ</a:t>
            </a:r>
            <a:br>
              <a:rPr lang="ru-RU" sz="2600" b="1" dirty="0" smtClean="0">
                <a:solidFill>
                  <a:srgbClr val="00B0F0"/>
                </a:solidFill>
              </a:rPr>
            </a:br>
            <a:r>
              <a:rPr lang="ru-RU" sz="2400" b="1" dirty="0" err="1"/>
              <a:t>Коучинг</a:t>
            </a:r>
            <a:r>
              <a:rPr lang="ru-RU" sz="2400" b="1" dirty="0"/>
              <a:t>-сессия</a:t>
            </a:r>
            <a:r>
              <a:rPr lang="ru-RU" sz="2400" dirty="0"/>
              <a:t> </a:t>
            </a:r>
            <a:br>
              <a:rPr lang="ru-RU" sz="2400" dirty="0"/>
            </a:br>
            <a:endParaRPr lang="ru-RU" sz="2600" b="1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431" y="1334292"/>
            <a:ext cx="2991172" cy="48965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157" y="1333813"/>
            <a:ext cx="7742050" cy="51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694" y="435572"/>
            <a:ext cx="9353863" cy="6183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2300" b="1" dirty="0">
                <a:solidFill>
                  <a:srgbClr val="00B0F0"/>
                </a:solidFill>
              </a:rPr>
              <a:t>«Большой круг».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1382" y="1330036"/>
            <a:ext cx="11520988" cy="4488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832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694" y="435572"/>
            <a:ext cx="9353863" cy="94377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B0F0"/>
                </a:solidFill>
              </a:rPr>
              <a:t>«Вечера вопросов и ответов», «Методические посиделки»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8735" y="1496289"/>
            <a:ext cx="8403648" cy="498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694" y="435572"/>
            <a:ext cx="9353863" cy="628457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«Мозговая </a:t>
            </a:r>
            <a:r>
              <a:rPr lang="ru-RU" sz="2800" b="1" dirty="0">
                <a:solidFill>
                  <a:srgbClr val="00B0F0"/>
                </a:solidFill>
              </a:rPr>
              <a:t>атака (мозговой штурм)»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96" y="1512917"/>
            <a:ext cx="11430001" cy="432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8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6" y="7468"/>
            <a:ext cx="9353863" cy="861213"/>
          </a:xfrm>
        </p:spPr>
        <p:txBody>
          <a:bodyPr>
            <a:normAutofit fontScale="90000"/>
          </a:bodyPr>
          <a:lstStyle/>
          <a:p>
            <a:r>
              <a:rPr lang="ru-RU" dirty="0"/>
              <a:t>	</a:t>
            </a:r>
            <a:r>
              <a:rPr lang="ru-RU" sz="2800" b="1" dirty="0">
                <a:solidFill>
                  <a:srgbClr val="00B0F0"/>
                </a:solidFill>
              </a:rPr>
              <a:t>«Методический ринг</a:t>
            </a:r>
            <a:r>
              <a:rPr lang="ru-RU" sz="2800" b="1" dirty="0" smtClean="0">
                <a:solidFill>
                  <a:srgbClr val="00B0F0"/>
                </a:solidFill>
              </a:rPr>
              <a:t>»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11"/>
          <a:stretch/>
        </p:blipFill>
        <p:spPr>
          <a:xfrm>
            <a:off x="415636" y="868681"/>
            <a:ext cx="3358342" cy="58609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4" y="1135406"/>
            <a:ext cx="7403869" cy="555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571" y="136313"/>
            <a:ext cx="9353863" cy="74483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</a:rPr>
              <a:t>Тренинг</a:t>
            </a:r>
            <a:endParaRPr lang="ru-RU" sz="3600" b="1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106" y="1005759"/>
            <a:ext cx="8401396" cy="573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8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822" y="169566"/>
            <a:ext cx="9353863" cy="121034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Метод </a:t>
            </a:r>
            <a:r>
              <a:rPr lang="en-US" dirty="0">
                <a:solidFill>
                  <a:srgbClr val="00B0F0"/>
                </a:solidFill>
              </a:rPr>
              <a:t>SWOT-</a:t>
            </a:r>
            <a:r>
              <a:rPr lang="ru-RU" dirty="0" smtClean="0">
                <a:solidFill>
                  <a:srgbClr val="00B0F0"/>
                </a:solidFill>
              </a:rPr>
              <a:t>анализа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774" y="1350813"/>
            <a:ext cx="8450580" cy="524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9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694" y="435573"/>
            <a:ext cx="9353863" cy="844588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B0F0"/>
                </a:solidFill>
              </a:rPr>
              <a:t>Синтез идей </a:t>
            </a:r>
            <a:endParaRPr lang="ru-RU" sz="5400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1" y="1583574"/>
            <a:ext cx="10058400" cy="452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4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069" y="285943"/>
            <a:ext cx="9353863" cy="86121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«Аквариум»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4941" y="1203865"/>
            <a:ext cx="9353863" cy="150018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В детский сад привезли одну интерактивную доску, на которую претендуют 8 сотрудников. Каждый из сотрудников должен аргументировать, почему именно ему должны отдать новое оборудование.  Кому нужней он в работе с детьми? </a:t>
            </a:r>
            <a:endParaRPr lang="ru-RU" dirty="0" smtClean="0"/>
          </a:p>
          <a:p>
            <a:pPr algn="just"/>
            <a:r>
              <a:rPr lang="ru-RU" dirty="0" smtClean="0"/>
              <a:t>Аргументируйте</a:t>
            </a:r>
            <a:r>
              <a:rPr lang="ru-RU" dirty="0"/>
              <a:t>, кому из вас нужнее оборудование.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4" y="2726573"/>
            <a:ext cx="4768735" cy="35765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605" y="2726573"/>
            <a:ext cx="4926676" cy="369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94251"/>
      </p:ext>
    </p:extLst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069" y="202816"/>
            <a:ext cx="9353863" cy="1027468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Кейс-метод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4694" y="1346663"/>
            <a:ext cx="4506317" cy="3468822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ru-RU" sz="8600" dirty="0">
                <a:latin typeface="Times New Roman" pitchFamily="18" charset="0"/>
                <a:cs typeface="Times New Roman" pitchFamily="18" charset="0"/>
              </a:rPr>
              <a:t>ситуации делятся на:</a:t>
            </a:r>
          </a:p>
          <a:p>
            <a:pPr algn="l"/>
            <a:r>
              <a:rPr lang="ru-RU" sz="8600" dirty="0">
                <a:latin typeface="Times New Roman" pitchFamily="18" charset="0"/>
                <a:cs typeface="Times New Roman" pitchFamily="18" charset="0"/>
              </a:rPr>
              <a:t>• ситуации – </a:t>
            </a:r>
            <a:r>
              <a:rPr lang="ru-RU" sz="8600" dirty="0" smtClean="0">
                <a:latin typeface="Times New Roman" pitchFamily="18" charset="0"/>
                <a:cs typeface="Times New Roman" pitchFamily="18" charset="0"/>
              </a:rPr>
              <a:t>иллюстрации;</a:t>
            </a:r>
            <a:endParaRPr lang="ru-RU" sz="8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8600" dirty="0">
                <a:latin typeface="Times New Roman" pitchFamily="18" charset="0"/>
                <a:cs typeface="Times New Roman" pitchFamily="18" charset="0"/>
              </a:rPr>
              <a:t>• ситуации – упражнения;</a:t>
            </a:r>
          </a:p>
          <a:p>
            <a:pPr algn="l"/>
            <a:r>
              <a:rPr lang="ru-RU" sz="8600" dirty="0">
                <a:latin typeface="Times New Roman" pitchFamily="18" charset="0"/>
                <a:cs typeface="Times New Roman" pitchFamily="18" charset="0"/>
              </a:rPr>
              <a:t>• ситуации – оценки;</a:t>
            </a:r>
          </a:p>
          <a:p>
            <a:pPr algn="l"/>
            <a:r>
              <a:rPr lang="ru-RU" sz="8600" dirty="0">
                <a:latin typeface="Times New Roman" pitchFamily="18" charset="0"/>
                <a:cs typeface="Times New Roman" pitchFamily="18" charset="0"/>
              </a:rPr>
              <a:t>• ситуации – проблемы</a:t>
            </a:r>
            <a:r>
              <a:rPr lang="ru-RU" sz="8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ru-RU" sz="6000" dirty="0" smtClean="0"/>
          </a:p>
          <a:p>
            <a:pPr algn="l"/>
            <a:r>
              <a:rPr lang="ru-RU" sz="6000" smtClean="0"/>
              <a:t>Симпозиум</a:t>
            </a:r>
            <a:endParaRPr lang="ru-RU" sz="6000" dirty="0" smtClean="0"/>
          </a:p>
          <a:p>
            <a:pPr algn="l"/>
            <a:r>
              <a:rPr lang="ru-RU" sz="6000" dirty="0" smtClean="0"/>
              <a:t>Дебаты</a:t>
            </a:r>
          </a:p>
          <a:p>
            <a:pPr algn="l"/>
            <a:r>
              <a:rPr lang="ru-RU" sz="6000" dirty="0"/>
              <a:t>Диспут</a:t>
            </a:r>
          </a:p>
          <a:p>
            <a:pPr algn="l"/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4638502" y="1213658"/>
            <a:ext cx="5835534" cy="42228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8080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/>
              <a:t>Законы диспута</a:t>
            </a:r>
            <a:endParaRPr lang="ru-RU" sz="3200" dirty="0"/>
          </a:p>
          <a:p>
            <a:pPr marL="266700" indent="-184150" algn="l"/>
            <a:r>
              <a:rPr lang="ru-RU" sz="3200" dirty="0"/>
              <a:t>•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Диспут – свободный обмен мнениями.</a:t>
            </a:r>
          </a:p>
          <a:p>
            <a:pPr marL="266700" indent="-184150"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• На диспуте все активны. В споре все равны.</a:t>
            </a:r>
          </a:p>
          <a:p>
            <a:pPr marL="266700" indent="-184150"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• Каждый выступает и критикует любое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положение,с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которым не согласен.</a:t>
            </a:r>
          </a:p>
          <a:p>
            <a:pPr marL="266700" indent="-184150"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• Говори, что думаешь, и думай, что говоришь.</a:t>
            </a:r>
          </a:p>
          <a:p>
            <a:pPr marL="266700" indent="-184150"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• Главное в диспуте – 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факты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логика, умение доказывать. Мимика, жесты, восклицания в качестве аргументов не принимаются.</a:t>
            </a:r>
          </a:p>
          <a:p>
            <a:pPr marL="266700" indent="-184150"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• Острое, меткое слово приветствуется.</a:t>
            </a:r>
          </a:p>
          <a:p>
            <a:pPr marL="266700" indent="-184150"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• Перешептывание на месте, неуместные шутки запрещаются.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99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694" y="435573"/>
            <a:ext cx="9353863" cy="89446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«</a:t>
            </a:r>
            <a:r>
              <a:rPr lang="ru-RU" dirty="0" err="1">
                <a:solidFill>
                  <a:srgbClr val="00B0F0"/>
                </a:solidFill>
              </a:rPr>
              <a:t>Квик</a:t>
            </a:r>
            <a:r>
              <a:rPr lang="ru-RU" dirty="0">
                <a:solidFill>
                  <a:srgbClr val="00B0F0"/>
                </a:solidFill>
              </a:rPr>
              <a:t> – настройка»: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8069" y="1370119"/>
            <a:ext cx="9759960" cy="1500187"/>
          </a:xfrm>
        </p:spPr>
        <p:txBody>
          <a:bodyPr>
            <a:normAutofit fontScale="25000" lnSpcReduction="20000"/>
          </a:bodyPr>
          <a:lstStyle/>
          <a:p>
            <a:pPr marL="365125" indent="-365125" algn="l"/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1. Если вы хотите нравиться людям - улыбайтесь! Улыбка, солнечный лучик для опечаленных, противоядие созданное природой от неприятностей.</a:t>
            </a:r>
          </a:p>
          <a:p>
            <a:pPr marL="365125" indent="-365125" algn="l"/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2. Вы самые лучшие и красивые, пусть все манекенщицы мира вам позавидуют.</a:t>
            </a:r>
          </a:p>
          <a:p>
            <a:pPr marL="365125" indent="-365125" algn="l"/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3. Есть люди подобно золотой монете: чем дольше работают, тем дороже ценятся.</a:t>
            </a:r>
          </a:p>
          <a:p>
            <a:pPr marL="365125" indent="-365125" algn="l"/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4. Нет лучше любимой подруги, чем любимая работа : не стареет,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и стареть </a:t>
            </a:r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дает.</a:t>
            </a:r>
            <a:endParaRPr lang="ru-RU" sz="11200" dirty="0">
              <a:latin typeface="Times New Roman" pitchFamily="18" charset="0"/>
              <a:cs typeface="Times New Roman" pitchFamily="18" charset="0"/>
            </a:endParaRPr>
          </a:p>
          <a:p>
            <a:pPr marL="365125" indent="-365125" algn="l"/>
            <a:r>
              <a:rPr lang="ru-RU" sz="11200" dirty="0">
                <a:latin typeface="Times New Roman" pitchFamily="18" charset="0"/>
                <a:cs typeface="Times New Roman" pitchFamily="18" charset="0"/>
              </a:rPr>
              <a:t>5. Трудности закаляют на пути к счастью.</a:t>
            </a:r>
          </a:p>
          <a:p>
            <a:pPr marL="365125" indent="-365125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43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694" y="435572"/>
            <a:ext cx="9353863" cy="1808863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B0F0"/>
                </a:solidFill>
              </a:rPr>
              <a:t>Перезагрузка  методической работы </a:t>
            </a:r>
            <a:r>
              <a:rPr lang="ru-RU" sz="4000" b="1" dirty="0" smtClean="0">
                <a:solidFill>
                  <a:srgbClr val="00B0F0"/>
                </a:solidFill>
              </a:rPr>
              <a:t>помогает: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8069" y="1330037"/>
            <a:ext cx="9577081" cy="462187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педагогам:</a:t>
            </a:r>
          </a:p>
          <a:p>
            <a:pPr marL="1163638" algn="l"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глубже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переосмыслить сущность, цели и задачи дошкольного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образования,</a:t>
            </a:r>
          </a:p>
          <a:p>
            <a:pPr marL="1163638" algn="l">
              <a:buFont typeface="Arial" pitchFamily="34" charset="0"/>
              <a:buChar char="•"/>
            </a:pP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овладеть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новыми педагогическими технологиями, обеспечивающими личностно-ориентированный подход;</a:t>
            </a:r>
          </a:p>
          <a:p>
            <a:pPr marL="1163638" algn="l"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проанализировать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методическое обеспечение с позиций требований к реализации ФГОС ДО, ФОП в ДОУ;</a:t>
            </a:r>
          </a:p>
          <a:p>
            <a:pPr marL="1163638" algn="l"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выбрать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программы, учебно-дидактические пособия;</a:t>
            </a:r>
          </a:p>
          <a:p>
            <a:pPr marL="1163638" algn="l"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   расширить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возможности личностного саморазвития и самореализации педагогов.</a:t>
            </a:r>
          </a:p>
          <a:p>
            <a:pPr algn="l"/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детям: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повышение  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развития дошкольников и усвоения программного содержания.</a:t>
            </a:r>
          </a:p>
          <a:p>
            <a:pPr algn="l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     родителям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гарантия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качества полученных умений и навыков воспитанниками ДОУ.</a:t>
            </a:r>
          </a:p>
          <a:p>
            <a:pPr algn="l"/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ДОУ:</a:t>
            </a:r>
          </a:p>
          <a:p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повышение качества образования в целом, повышение имиджа среди ДОУ.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765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633" y="867836"/>
            <a:ext cx="10034688" cy="1509606"/>
          </a:xfrm>
        </p:spPr>
        <p:txBody>
          <a:bodyPr>
            <a:noAutofit/>
          </a:bodyPr>
          <a:lstStyle/>
          <a:p>
            <a:pPr algn="just"/>
            <a:r>
              <a:rPr lang="ru-RU" sz="4000" dirty="0"/>
              <a:t>"В разные эпохи всегда познается нечто разное потому, что в них действуют по разному"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(</a:t>
            </a:r>
            <a:r>
              <a:rPr lang="ru-RU" sz="4000" dirty="0"/>
              <a:t>И.Ф. </a:t>
            </a:r>
            <a:r>
              <a:rPr lang="ru-RU" sz="4000" dirty="0" err="1"/>
              <a:t>Гербард</a:t>
            </a:r>
            <a:r>
              <a:rPr lang="ru-RU" sz="4000" dirty="0"/>
              <a:t>).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477" y="2452254"/>
            <a:ext cx="9144000" cy="428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9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ль 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90A61888-6AC9-47A9-BC32-1225B3CA066E}" vid="{3FCEDFEC-CF34-4DBA-8A82-3D0C60C3557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дель 1</Template>
  <TotalTime>244</TotalTime>
  <Words>488</Words>
  <Application>Microsoft Office PowerPoint</Application>
  <PresentationFormat>Произвольный</PresentationFormat>
  <Paragraphs>94</Paragraphs>
  <Slides>23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дель 1</vt:lpstr>
      <vt:lpstr>Внедрение новых форм методической работы как условие совершенствования деятельности ДОУ.</vt:lpstr>
      <vt:lpstr>Цель методической работы является создание оптимальных условий для непрерывного повышения уровня общей и педагогической     культуры участников     образовательного процесса.</vt:lpstr>
      <vt:lpstr>Презентация PowerPoint</vt:lpstr>
      <vt:lpstr>Формы организации методической работы с педагогическим коллективом.</vt:lpstr>
      <vt:lpstr>Педагогические советы.</vt:lpstr>
      <vt:lpstr> Консультирование</vt:lpstr>
      <vt:lpstr>Семинары и семинары-практикумы</vt:lpstr>
      <vt:lpstr>Открытый показ «Передовой педагогический опыт — это средство целенаправленного совершенствования учебно-воспитательного процесса, удовлетворяющее актуальные потребности практики обучения и воспитания!» (Я.С. Турбовской). </vt:lpstr>
      <vt:lpstr>Деловые игры; «Круглый стол»; Творческие микрогруппы</vt:lpstr>
      <vt:lpstr>Самообразование   Педагогический КВН «Только те знания прочны и ценны, которые вы добыли сами, побуждаемые собственной страстью. Всякое знание должно быть открытием, которое вы сделали сами» (Корней Чуковский) </vt:lpstr>
      <vt:lpstr>ИНТЕРАКТИВНЫЕ ФОРМЫ РАБОТЫ С ПЕДАГОГАМИ ДОУ Коучинг-сессия  </vt:lpstr>
      <vt:lpstr> «Большой круг». </vt:lpstr>
      <vt:lpstr>«Вечера вопросов и ответов», «Методические посиделки» </vt:lpstr>
      <vt:lpstr>«Мозговая атака (мозговой штурм)»</vt:lpstr>
      <vt:lpstr> «Методический ринг»</vt:lpstr>
      <vt:lpstr>Тренинг</vt:lpstr>
      <vt:lpstr>Метод SWOT-анализа</vt:lpstr>
      <vt:lpstr>Синтез идей </vt:lpstr>
      <vt:lpstr>«Аквариум»</vt:lpstr>
      <vt:lpstr>Кейс-метод </vt:lpstr>
      <vt:lpstr>«Квик – настройка»:</vt:lpstr>
      <vt:lpstr>Перезагрузка  методической работы помогает: </vt:lpstr>
      <vt:lpstr>"В разные эпохи всегда познается нечто разное потому, что в них действуют по разному"  (И.Ф. Гербард).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Деловой</dc:title>
  <dc:creator>Эрика</dc:creator>
  <cp:lastModifiedBy>Филипьева</cp:lastModifiedBy>
  <cp:revision>34</cp:revision>
  <dcterms:created xsi:type="dcterms:W3CDTF">2020-10-12T16:39:00Z</dcterms:created>
  <dcterms:modified xsi:type="dcterms:W3CDTF">2024-02-22T05:08:04Z</dcterms:modified>
</cp:coreProperties>
</file>