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3"/>
  </p:notesMasterIdLst>
  <p:sldIdLst>
    <p:sldId id="320" r:id="rId2"/>
    <p:sldId id="360" r:id="rId3"/>
    <p:sldId id="370" r:id="rId4"/>
    <p:sldId id="369" r:id="rId5"/>
    <p:sldId id="323" r:id="rId6"/>
    <p:sldId id="324" r:id="rId7"/>
    <p:sldId id="325" r:id="rId8"/>
    <p:sldId id="337" r:id="rId9"/>
    <p:sldId id="352" r:id="rId10"/>
    <p:sldId id="362" r:id="rId11"/>
    <p:sldId id="367" r:id="rId12"/>
    <p:sldId id="371" r:id="rId13"/>
    <p:sldId id="372" r:id="rId14"/>
    <p:sldId id="344" r:id="rId15"/>
    <p:sldId id="328" r:id="rId16"/>
    <p:sldId id="333" r:id="rId17"/>
    <p:sldId id="353" r:id="rId18"/>
    <p:sldId id="357" r:id="rId19"/>
    <p:sldId id="356" r:id="rId20"/>
    <p:sldId id="336" r:id="rId21"/>
    <p:sldId id="33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2F02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000" autoAdjust="0"/>
    <p:restoredTop sz="94721" autoAdjust="0"/>
  </p:normalViewPr>
  <p:slideViewPr>
    <p:cSldViewPr>
      <p:cViewPr varScale="1">
        <p:scale>
          <a:sx n="69" d="100"/>
          <a:sy n="69" d="100"/>
        </p:scale>
        <p:origin x="-12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240" y="-11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02BDA-1CBB-409E-ABBA-9DE69BB598AA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03EA66-EEAA-4388-B64C-6E1C87C781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3971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03EA66-EEAA-4388-B64C-6E1C87C781FF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4621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8229600" cy="314327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Использование кругов Эйлера в работе с детьми дошкольного возраста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48" y="5000636"/>
            <a:ext cx="4400552" cy="1125527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Воспитатель: А.К.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Донгак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МБОУ «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Верхнеусинская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СШ»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500042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ru-RU" sz="2700" b="1" i="1" dirty="0" smtClean="0">
                <a:latin typeface="Georgia" panose="02040502050405020303" pitchFamily="18" charset="0"/>
              </a:rPr>
              <a:t>Леонард Эйлер — швейцарский, немецкий и  российский математик</a:t>
            </a:r>
            <a:br>
              <a:rPr lang="ru-RU" sz="2700" b="1" i="1" dirty="0" smtClean="0">
                <a:latin typeface="Georgia" panose="02040502050405020303" pitchFamily="18" charset="0"/>
              </a:rPr>
            </a:br>
            <a:r>
              <a:rPr lang="ru-RU" sz="2700" b="1" i="1" dirty="0" smtClean="0">
                <a:latin typeface="Georgia" panose="02040502050405020303" pitchFamily="18" charset="0"/>
              </a:rPr>
              <a:t>и механик 18 века</a:t>
            </a:r>
            <a:r>
              <a:rPr lang="ru-RU" b="1" i="1" dirty="0" smtClean="0">
                <a:solidFill>
                  <a:schemeClr val="bg2">
                    <a:lumMod val="50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ru-RU" b="1" i="1" dirty="0" smtClean="0">
                <a:solidFill>
                  <a:schemeClr val="bg2">
                    <a:lumMod val="50000"/>
                  </a:schemeClr>
                </a:solidFill>
                <a:latin typeface="Georgia" panose="02040502050405020303" pitchFamily="18" charset="0"/>
              </a:rPr>
            </a:br>
            <a:endParaRPr lang="ru-RU" dirty="0"/>
          </a:p>
        </p:txBody>
      </p:sp>
      <p:pic>
        <p:nvPicPr>
          <p:cNvPr id="4" name="Picture 2" descr="https://ib.mazurok.com/wp-content/uploads/2014/06/leonhard_euler_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58" y="1357298"/>
            <a:ext cx="3487189" cy="5000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000496" y="1714488"/>
            <a:ext cx="464347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Georgia" panose="02040502050405020303" pitchFamily="18" charset="0"/>
              </a:rPr>
              <a:t>Он оставил важнейшие труды по самым различным отраслям математики, механики, физики, астрономии и по ряду прикладных наук.</a:t>
            </a:r>
          </a:p>
          <a:p>
            <a:pPr algn="ctr"/>
            <a:r>
              <a:rPr lang="ru-RU" sz="2800" dirty="0" smtClean="0">
                <a:latin typeface="Georgia" panose="02040502050405020303" pitchFamily="18" charset="0"/>
              </a:rPr>
              <a:t> Написал более 850 научных работ. В одной из них и появились </a:t>
            </a:r>
            <a:r>
              <a:rPr lang="ru-RU" sz="2800" b="1" i="1" dirty="0" smtClean="0">
                <a:latin typeface="Georgia" panose="02040502050405020303" pitchFamily="18" charset="0"/>
              </a:rPr>
              <a:t>круги Эйлера</a:t>
            </a:r>
            <a:endParaRPr lang="ru-RU" sz="28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sun9-19.userapi.com/c851520/v851520419/1f0340/JFioDLUNpL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>
                    <a14:imgEffect>
                      <a14:backgroundRemoval t="0" b="100000" l="0" r="99630">
                        <a14:backgroundMark x1="12346" y1="82870" x2="12346" y2="82870"/>
                        <a14:backgroundMark x1="2105" y1="63565" x2="2105" y2="635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113629">
            <a:off x="3631432" y="1702764"/>
            <a:ext cx="2515985" cy="323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 4"/>
          <p:cNvSpPr/>
          <p:nvPr/>
        </p:nvSpPr>
        <p:spPr>
          <a:xfrm>
            <a:off x="3428992" y="0"/>
            <a:ext cx="2348098" cy="2143116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Самостоятельной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деятельности детей</a:t>
            </a:r>
          </a:p>
        </p:txBody>
      </p:sp>
      <p:sp>
        <p:nvSpPr>
          <p:cNvPr id="6" name="Овал 5"/>
          <p:cNvSpPr/>
          <p:nvPr/>
        </p:nvSpPr>
        <p:spPr>
          <a:xfrm>
            <a:off x="785786" y="214290"/>
            <a:ext cx="2500330" cy="2328059"/>
          </a:xfrm>
          <a:prstGeom prst="ellipse">
            <a:avLst/>
          </a:prstGeom>
          <a:solidFill>
            <a:schemeClr val="accent4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Социально – коммуникативное развитие</a:t>
            </a:r>
          </a:p>
        </p:txBody>
      </p:sp>
      <p:sp>
        <p:nvSpPr>
          <p:cNvPr id="7" name="Овал 6"/>
          <p:cNvSpPr/>
          <p:nvPr/>
        </p:nvSpPr>
        <p:spPr>
          <a:xfrm>
            <a:off x="285719" y="2618429"/>
            <a:ext cx="2337055" cy="22322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Познавательное развитие</a:t>
            </a:r>
          </a:p>
        </p:txBody>
      </p:sp>
      <p:sp>
        <p:nvSpPr>
          <p:cNvPr id="8" name="Овал 7"/>
          <p:cNvSpPr/>
          <p:nvPr/>
        </p:nvSpPr>
        <p:spPr>
          <a:xfrm>
            <a:off x="1925763" y="4309447"/>
            <a:ext cx="2510165" cy="2222559"/>
          </a:xfrm>
          <a:prstGeom prst="ellipse">
            <a:avLst/>
          </a:prstGeom>
          <a:solidFill>
            <a:srgbClr val="E2F0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Речевое развитие</a:t>
            </a:r>
          </a:p>
        </p:txBody>
      </p:sp>
      <p:sp>
        <p:nvSpPr>
          <p:cNvPr id="11" name="Овал 10"/>
          <p:cNvSpPr/>
          <p:nvPr/>
        </p:nvSpPr>
        <p:spPr>
          <a:xfrm>
            <a:off x="4714877" y="4429132"/>
            <a:ext cx="2428892" cy="221457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Художественно-эстетическое</a:t>
            </a:r>
            <a:r>
              <a:rPr lang="ru-RU" sz="2400" b="1" dirty="0">
                <a:latin typeface="Bahnschrift Condensed" panose="020B0502040204020203" pitchFamily="34" charset="0"/>
              </a:rPr>
              <a:t>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развитие</a:t>
            </a:r>
          </a:p>
        </p:txBody>
      </p:sp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6286512" y="0"/>
            <a:ext cx="2400288" cy="228599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Индивидуальной работе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6357950" y="2357430"/>
            <a:ext cx="2567627" cy="238980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Bahnschrift Condensed" panose="020B0502040204020203" pitchFamily="34" charset="0"/>
              </a:rPr>
              <a:t>Физическое развитие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5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404664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" name="AutoShape 2" descr="https://pp.userapi.com/c846120/v846120507/20c197/Jq4TebjVrW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83568" y="307803"/>
            <a:ext cx="81369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Georgia" panose="02040502050405020303" pitchFamily="18" charset="0"/>
              </a:rPr>
              <a:t>Круги Эйлера </a:t>
            </a:r>
            <a:r>
              <a:rPr lang="ru-RU" sz="2000" dirty="0">
                <a:latin typeface="Georgia" panose="02040502050405020303" pitchFamily="18" charset="0"/>
              </a:rPr>
              <a:t>– это геометрическая схема, с помощью которой можно наглядно отобразить отношения между понятиями или множествами объектов. </a:t>
            </a:r>
            <a:r>
              <a:rPr lang="ru-RU" sz="2000" dirty="0" smtClean="0">
                <a:latin typeface="Georgia" panose="02040502050405020303" pitchFamily="18" charset="0"/>
              </a:rPr>
              <a:t> Существует несколько моделей кругов.</a:t>
            </a:r>
          </a:p>
          <a:p>
            <a:pPr algn="ctr"/>
            <a:r>
              <a:rPr lang="ru-RU" sz="2000" b="1" i="1" dirty="0">
                <a:latin typeface="Georgia" panose="02040502050405020303" pitchFamily="18" charset="0"/>
              </a:rPr>
              <a:t/>
            </a:r>
            <a:br>
              <a:rPr lang="ru-RU" sz="2000" b="1" i="1" dirty="0">
                <a:latin typeface="Georgia" panose="02040502050405020303" pitchFamily="18" charset="0"/>
              </a:rPr>
            </a:br>
            <a:endParaRPr lang="ru-RU" sz="2800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59609" y="5432693"/>
            <a:ext cx="4313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1600" dirty="0"/>
              <a:t> </a:t>
            </a:r>
            <a:r>
              <a:rPr lang="ru-RU" sz="2000" b="1" dirty="0">
                <a:latin typeface="Georgia" panose="02040502050405020303" pitchFamily="18" charset="0"/>
              </a:rPr>
              <a:t>Один круг вложен в другой</a:t>
            </a:r>
            <a:endParaRPr lang="ru-RU" sz="2000" b="1" i="1" dirty="0">
              <a:latin typeface="Georgia" panose="020405020504050203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55976" y="4060036"/>
            <a:ext cx="3802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000" b="1" dirty="0" smtClean="0">
                <a:latin typeface="Georgia" panose="02040502050405020303" pitchFamily="18" charset="0"/>
              </a:rPr>
              <a:t>Пересечение множеств</a:t>
            </a:r>
            <a:endParaRPr lang="ru-RU" sz="2000" b="1" dirty="0">
              <a:latin typeface="Georgia" panose="020405020504050203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11960" y="2251324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000" b="1" dirty="0" smtClean="0">
                <a:latin typeface="Georgia" panose="02040502050405020303" pitchFamily="18" charset="0"/>
              </a:rPr>
              <a:t>Множества не пересекаются</a:t>
            </a:r>
            <a:endParaRPr lang="ru-RU" b="1" i="1" dirty="0">
              <a:latin typeface="Georgia" panose="02040502050405020303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640286" y="1441763"/>
            <a:ext cx="1591345" cy="1598276"/>
          </a:xfrm>
          <a:prstGeom prst="ellips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anose="020B0A04020102020204" pitchFamily="34" charset="0"/>
              </a:rPr>
              <a:t>А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333490" y="1650094"/>
            <a:ext cx="1202276" cy="1202460"/>
          </a:xfrm>
          <a:prstGeom prst="ellips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anose="020B0A04020102020204" pitchFamily="34" charset="0"/>
              </a:rPr>
              <a:t>В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016210" y="3301935"/>
            <a:ext cx="1424238" cy="1392784"/>
          </a:xfrm>
          <a:prstGeom prst="ellips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anose="020B0A04020102020204" pitchFamily="34" charset="0"/>
              </a:rPr>
              <a:t>А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2004008" y="3260979"/>
            <a:ext cx="1487872" cy="1464165"/>
          </a:xfrm>
          <a:prstGeom prst="ellips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anose="020B0A04020102020204" pitchFamily="34" charset="0"/>
              </a:rPr>
              <a:t>В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016210" y="4694719"/>
            <a:ext cx="2115630" cy="1913045"/>
          </a:xfrm>
          <a:prstGeom prst="ellips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anose="020B0A04020102020204" pitchFamily="34" charset="0"/>
              </a:rPr>
              <a:t>     А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1026875" y="5157198"/>
            <a:ext cx="923956" cy="988087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Arial Black" panose="020B0A04020102020204" pitchFamily="34" charset="0"/>
              </a:rPr>
              <a:t>В</a:t>
            </a:r>
            <a:endParaRPr lang="ru-RU" sz="2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77519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Используя круги Эйлера ребенок учится: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28736"/>
            <a:ext cx="8229600" cy="4525963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сопоставлять</a:t>
            </a:r>
          </a:p>
          <a:p>
            <a:pPr marL="285750" indent="-285750">
              <a:buFontTx/>
              <a:buChar char="-"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обобщать</a:t>
            </a:r>
          </a:p>
          <a:p>
            <a:pPr marL="285750" indent="-285750">
              <a:buFontTx/>
              <a:buChar char="-"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группировать материал в целях запоминания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None/>
              <a:defRPr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 развивается речь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, память и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мышление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64291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Дидактический  материал  для игр с обручами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00100" lvl="1" indent="-342900">
              <a:buNone/>
            </a:pPr>
            <a:r>
              <a:rPr lang="ru-RU" sz="2400" i="1" dirty="0" smtClean="0">
                <a:solidFill>
                  <a:schemeClr val="tx1">
                    <a:lumMod val="95000"/>
                  </a:schemeClr>
                </a:solidFill>
                <a:latin typeface="Georgia" panose="02040502050405020303" pitchFamily="18" charset="0"/>
              </a:rPr>
              <a:t>-  </a:t>
            </a: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Обручи.</a:t>
            </a:r>
          </a:p>
          <a:p>
            <a:pPr marL="800100" lvl="1" indent="-342900">
              <a:buNone/>
            </a:pP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Карточки с изображением предметов</a:t>
            </a:r>
          </a:p>
          <a:p>
            <a:pPr marL="800100" lvl="1" indent="-342900">
              <a:buNone/>
            </a:pP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Кодовые карточки</a:t>
            </a:r>
          </a:p>
          <a:p>
            <a:pPr marL="800100" lvl="1" indent="-342900">
              <a:buNone/>
            </a:pP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- Различные мелкие предметы</a:t>
            </a:r>
          </a:p>
          <a:p>
            <a:pPr marL="800100" lvl="1" indent="-342900">
              <a:buNone/>
            </a:pPr>
            <a:r>
              <a:rPr lang="ru-RU" sz="24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Блоки </a:t>
            </a:r>
            <a:r>
              <a:rPr lang="ru-RU" sz="2400" dirty="0" err="1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Дьенеша</a:t>
            </a:r>
            <a:endParaRPr lang="ru-RU" sz="2400" dirty="0" smtClean="0">
              <a:solidFill>
                <a:schemeClr val="tx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8" descr="https://ds04.infourok.ru/uploads/ex/0428/000ed137-a24f585c/img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3857628"/>
            <a:ext cx="2031717" cy="2309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static-eu.insales.ru/images/products/1/4401/218296625/logicheskie-bloki-denesha-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0298" y="4357694"/>
            <a:ext cx="2194016" cy="221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oxymaxplayroom.com/ru/content/images/2019/10/transport-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9190" y="4643446"/>
            <a:ext cx="2286016" cy="195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kaylas-n.ru/wp-content/uploads/2019/02/Obruch-plastmassovyj-kruglyj-60-sm-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16" y="3000372"/>
            <a:ext cx="2053401" cy="192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Georgia" panose="02040502050405020303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Georgia" panose="02040502050405020303" pitchFamily="18" charset="0"/>
              </a:rPr>
            </a:br>
            <a:endParaRPr lang="ru-RU" dirty="0"/>
          </a:p>
        </p:txBody>
      </p:sp>
      <p:pic>
        <p:nvPicPr>
          <p:cNvPr id="4" name="Picture 7" descr="C:\Users\artwa\Desktop\Новая папка\hello_html_6fb4e06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4" y="428604"/>
            <a:ext cx="8072493" cy="6072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rtwa\Desktop\Новая папка\hello_html_m1cba742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71471" y="357166"/>
            <a:ext cx="8143933" cy="621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Группировка по одному свойству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( с детьми 2- 3 лет)</a:t>
            </a:r>
            <a:endParaRPr lang="ru-RU" sz="3600" dirty="0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86314" y="1785926"/>
            <a:ext cx="3500462" cy="3857653"/>
          </a:xfrm>
        </p:spPr>
      </p:pic>
      <p:pic>
        <p:nvPicPr>
          <p:cNvPr id="6" name="Picture 2" descr="F: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935199" y="-5410199"/>
            <a:ext cx="3600000" cy="1631250"/>
          </a:xfrm>
          <a:prstGeom prst="rect">
            <a:avLst/>
          </a:prstGeom>
          <a:noFill/>
        </p:spPr>
      </p:pic>
      <p:pic>
        <p:nvPicPr>
          <p:cNvPr id="10" name="Picture 2" descr="F:\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88072" y="1881422"/>
            <a:ext cx="3936990" cy="374599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500166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Группировка по одному свойству в 2х непересекающихся обручах  с использованием блоков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Дьенеша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ознавательное развитие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(средний возраст)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998662"/>
            <a:ext cx="8229600" cy="372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16595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Группировка предметов по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двум свойствам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2х непересекающихся обручах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ознавательное развитие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(средний возраст)</a:t>
            </a:r>
            <a:endParaRPr lang="ru-RU" sz="24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998663"/>
            <a:ext cx="8229600" cy="3729037"/>
          </a:xfrm>
        </p:spPr>
      </p:pic>
    </p:spTree>
    <p:extLst>
      <p:ext uri="{BB962C8B-B14F-4D97-AF65-F5344CB8AC3E}">
        <p14:creationId xmlns:p14="http://schemas.microsoft.com/office/powerpoint/2010/main" xmlns="" val="11223166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864" y="404664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Группировка по одному свойству с использованием кодировки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(средний возраст)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998663"/>
            <a:ext cx="8229600" cy="3729037"/>
          </a:xfrm>
        </p:spPr>
      </p:pic>
    </p:spTree>
    <p:extLst>
      <p:ext uri="{BB962C8B-B14F-4D97-AF65-F5344CB8AC3E}">
        <p14:creationId xmlns:p14="http://schemas.microsoft.com/office/powerpoint/2010/main" xmlns="" val="18346068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Группировка предметов во двум свойствам в 2х пересекающихся обручах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ознавательное развитие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(средний возраст)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999052"/>
            <a:ext cx="8229600" cy="372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6209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Группировка по двум свойствам в 2х пересекающихся обручах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ознавательное развитие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(средний возраст)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4348" y="1998663"/>
            <a:ext cx="7643866" cy="4144981"/>
          </a:xfrm>
        </p:spPr>
      </p:pic>
    </p:spTree>
    <p:extLst>
      <p:ext uri="{BB962C8B-B14F-4D97-AF65-F5344CB8AC3E}">
        <p14:creationId xmlns:p14="http://schemas.microsoft.com/office/powerpoint/2010/main" xmlns="" val="25745706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Группировка предметов в трех непересекающихся обручах с использованием условных обозначений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ознавательное развитие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(подготовительная группа)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1998662"/>
            <a:ext cx="7572428" cy="3930668"/>
          </a:xfr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Группировка предметов по трем свойствам в 3х пересекающихся обручах с использованием условных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обозначений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0" y="1857364"/>
            <a:ext cx="4043362" cy="4572032"/>
          </a:xfrm>
        </p:spPr>
      </p:pic>
      <p:pic>
        <p:nvPicPr>
          <p:cNvPr id="5" name="Содержимое 7" descr="9.jpg"/>
          <p:cNvPicPr>
            <a:picLocks noChangeAspect="1"/>
          </p:cNvPicPr>
          <p:nvPr/>
        </p:nvPicPr>
        <p:blipFill>
          <a:blip r:embed="rId3" cstate="print"/>
          <a:srcRect l="11572"/>
          <a:stretch>
            <a:fillRect/>
          </a:stretch>
        </p:blipFill>
        <p:spPr>
          <a:xfrm>
            <a:off x="500034" y="1857364"/>
            <a:ext cx="4000529" cy="450059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Группировка предметов один круг вложен в другой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ознавательное развитие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 старший дошкольный возраст)</a:t>
            </a:r>
            <a:endParaRPr lang="ru-RU" sz="2800" dirty="0"/>
          </a:p>
        </p:txBody>
      </p:sp>
      <p:pic>
        <p:nvPicPr>
          <p:cNvPr id="4" name="Содержимое 3" descr="IMG_20240409_1604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20320" y="2071678"/>
            <a:ext cx="4469760" cy="3492000"/>
          </a:xfrm>
        </p:spPr>
      </p:pic>
      <p:pic>
        <p:nvPicPr>
          <p:cNvPr id="5" name="Содержимое 4" descr="IMG_20240409_1607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2071678"/>
            <a:ext cx="4442652" cy="3528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Игра « Горячо – холодно»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(группировка предметов по одному свойству в 2х непересекающихся обручах )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оциально - коммуникативное 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(старшая группа)</a:t>
            </a:r>
            <a:endParaRPr lang="ru-RU" sz="2400" dirty="0"/>
          </a:p>
        </p:txBody>
      </p:sp>
      <p:pic>
        <p:nvPicPr>
          <p:cNvPr id="5" name="Содержимое 3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64688" y="1648603"/>
            <a:ext cx="3429024" cy="4429155"/>
          </a:xfrm>
          <a:prstGeom prst="rect">
            <a:avLst/>
          </a:prstGeom>
        </p:spPr>
      </p:pic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992" r="13478"/>
          <a:stretch/>
        </p:blipFill>
        <p:spPr>
          <a:xfrm>
            <a:off x="323536" y="1916832"/>
            <a:ext cx="5652966" cy="4032000"/>
          </a:xfrm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0795" y="1916832"/>
            <a:ext cx="2479395" cy="4032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Группировка предметов по одному свойству в 2х пересекающихся обручах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оциально –коммуникативное развитие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 подготовительная группа)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_20240410_09463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98662"/>
            <a:ext cx="8229600" cy="3729038"/>
          </a:xfr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55000" lnSpcReduction="20000"/>
          </a:bodyPr>
          <a:lstStyle/>
          <a:p>
            <a:r>
              <a:rPr lang="ru-RU" sz="4600" b="1" dirty="0">
                <a:latin typeface="Times New Roman" pitchFamily="18" charset="0"/>
                <a:cs typeface="Times New Roman" pitchFamily="18" charset="0"/>
              </a:rPr>
              <a:t>Актуальность:</a:t>
            </a:r>
          </a:p>
          <a:p>
            <a:pPr>
              <a:buNone/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   Использование 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кругов Эйлера является одним из подходов к реализации принципа наглядности, помогает отобразить отношения между понятиями или множествами объектов и является средством развития логического мышления.</a:t>
            </a:r>
          </a:p>
          <a:p>
            <a:r>
              <a:rPr lang="ru-RU" sz="4600" b="1" dirty="0"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pPr>
              <a:buNone/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   Повышение 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профессиональной компетентности педагогов в использовании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игровой </a:t>
            </a:r>
            <a:r>
              <a:rPr lang="ru-RU" sz="4500" dirty="0">
                <a:latin typeface="Times New Roman" pitchFamily="18" charset="0"/>
                <a:cs typeface="Times New Roman" pitchFamily="18" charset="0"/>
              </a:rPr>
              <a:t>технологии– круги Эйлера при организации работы с детьми 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дошкольного возраста</a:t>
            </a:r>
            <a:endParaRPr lang="ru-RU" sz="4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Практическая значимость</a:t>
            </a:r>
            <a:r>
              <a:rPr lang="ru-RU" sz="51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    С </a:t>
            </a:r>
            <a:r>
              <a:rPr lang="ru-RU" sz="5100" dirty="0">
                <a:latin typeface="Times New Roman" pitchFamily="18" charset="0"/>
                <a:cs typeface="Times New Roman" pitchFamily="18" charset="0"/>
              </a:rPr>
              <a:t>помощью кругов Эйлера ребенок учится строить модели, отражающие обобщенные, существенные черты множеств объектов, овладевает действием наглядного моделирования.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6000" dirty="0" smtClean="0"/>
              <a:t>  Спасибо за внимание!</a:t>
            </a:r>
            <a:endParaRPr lang="ru-RU" sz="60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2527</TotalTime>
  <Words>345</Words>
  <Application>Microsoft Office PowerPoint</Application>
  <PresentationFormat>Экран (4:3)</PresentationFormat>
  <Paragraphs>56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Использование кругов Эйлера в работе с детьми дошкольного возраста</vt:lpstr>
      <vt:lpstr>Леонард Эйлер — швейцарский, немецкий и  российский математик и механик 18 века </vt:lpstr>
      <vt:lpstr>Индивидуальной работе</vt:lpstr>
      <vt:lpstr>Слайд 4</vt:lpstr>
      <vt:lpstr>Используя круги Эйлера ребенок учится:</vt:lpstr>
      <vt:lpstr>Дидактический  материал  для игр с обручами </vt:lpstr>
      <vt:lpstr> </vt:lpstr>
      <vt:lpstr>Слайд 8</vt:lpstr>
      <vt:lpstr>Группировка по одному свойству  ( с детьми 2- 3 лет)</vt:lpstr>
      <vt:lpstr> Группировка по одному свойству в 2х непересекающихся обручах  с использованием блоков Дьенеша  Познавательное развитие  (средний возраст)</vt:lpstr>
      <vt:lpstr>Группировка предметов по двум свойствам в 2х непересекающихся обручах  Познавательное развитие (средний возраст)</vt:lpstr>
      <vt:lpstr>Группировка по одному свойству с использованием кодировки Познавательное развитие (средний возраст)</vt:lpstr>
      <vt:lpstr>Группировка предметов во двум свойствам в 2х пересекающихся обручах Познавательное развитие (средний возраст)</vt:lpstr>
      <vt:lpstr>Группировка по двум свойствам в 2х пересекающихся обручах Познавательное развитие (средний возраст)</vt:lpstr>
      <vt:lpstr>Группировка предметов в трех непересекающихся обручах с использованием условных обозначений Познавательное развитие (подготовительная группа)</vt:lpstr>
      <vt:lpstr>Группировка предметов по трем свойствам в 3х пересекающихся обручах с использованием условных обозначений </vt:lpstr>
      <vt:lpstr>Группировка предметов один круг вложен в другой Познавательное развитие ( старший дошкольный возраст)</vt:lpstr>
      <vt:lpstr>Игра « Горячо – холодно» (группировка предметов по одному свойству в 2х непересекающихся обручах ) Социально - коммуникативное   (старшая группа)</vt:lpstr>
      <vt:lpstr>Группировка предметов по одному свойству в 2х пересекающихся обручах  Социально –коммуникативное развитие ( подготовительная группа)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Творческая презентация  «Развитие логического мышления у дошкольников»</dc:title>
  <dc:creator>Юлия Афанасьева</dc:creator>
  <cp:lastModifiedBy>Пользователь</cp:lastModifiedBy>
  <cp:revision>204</cp:revision>
  <dcterms:created xsi:type="dcterms:W3CDTF">2018-03-04T00:12:44Z</dcterms:created>
  <dcterms:modified xsi:type="dcterms:W3CDTF">2024-05-17T06:56:37Z</dcterms:modified>
</cp:coreProperties>
</file>