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73" r:id="rId3"/>
    <p:sldId id="276" r:id="rId4"/>
    <p:sldId id="260" r:id="rId5"/>
    <p:sldId id="259" r:id="rId6"/>
    <p:sldId id="277" r:id="rId7"/>
    <p:sldId id="279" r:id="rId8"/>
    <p:sldId id="274" r:id="rId9"/>
    <p:sldId id="278" r:id="rId10"/>
    <p:sldId id="261" r:id="rId11"/>
    <p:sldId id="280" r:id="rId12"/>
    <p:sldId id="25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56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Обучающиеся</c:v>
                </c:pt>
              </c:strCache>
            </c:strRef>
          </c:tx>
          <c:explosion val="9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Лист1!$A$2:$A$10</c:f>
              <c:strCache>
                <c:ptCount val="9"/>
                <c:pt idx="0">
                  <c:v>МБОУ "Ермаковская СШ № 1"</c:v>
                </c:pt>
                <c:pt idx="1">
                  <c:v>МБОУ "Ермаковская СШ № 2"</c:v>
                </c:pt>
                <c:pt idx="2">
                  <c:v>МБОУ "Ойская СШ"</c:v>
                </c:pt>
                <c:pt idx="3">
                  <c:v>МБОУ "Разъезженская СШ"</c:v>
                </c:pt>
                <c:pt idx="4">
                  <c:v>МБОУ "Семенниковская СОШ"</c:v>
                </c:pt>
                <c:pt idx="5">
                  <c:v>МБОУ "Григорьевская СШ"</c:v>
                </c:pt>
                <c:pt idx="6">
                  <c:v>МБОУ "Мигнинская СШ"</c:v>
                </c:pt>
                <c:pt idx="7">
                  <c:v>МБОУ "Ивановская СШ"</c:v>
                </c:pt>
                <c:pt idx="8">
                  <c:v>МБОУ "Танзыбейская СШ"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105</c:v>
                </c:pt>
                <c:pt idx="1">
                  <c:v>306</c:v>
                </c:pt>
                <c:pt idx="2">
                  <c:v>26</c:v>
                </c:pt>
                <c:pt idx="3">
                  <c:v>8</c:v>
                </c:pt>
                <c:pt idx="4">
                  <c:v>15</c:v>
                </c:pt>
                <c:pt idx="5">
                  <c:v>36</c:v>
                </c:pt>
                <c:pt idx="6">
                  <c:v>15</c:v>
                </c:pt>
                <c:pt idx="7">
                  <c:v>29</c:v>
                </c:pt>
                <c:pt idx="8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101693657927651"/>
          <c:y val="1.4322910607167625E-2"/>
          <c:w val="0.34153124139336472"/>
          <c:h val="0.96282263731813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2255F3-D79A-4D1F-A6D7-336BD2BEAD8E}" type="doc">
      <dgm:prSet loTypeId="urn:microsoft.com/office/officeart/2005/8/layout/gear1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1F6D827-4B55-48D4-AA09-35A39C05510E}">
      <dgm:prSet/>
      <dgm:spPr/>
      <dgm:t>
        <a:bodyPr/>
        <a:lstStyle/>
        <a:p>
          <a:pPr rtl="0"/>
          <a:r>
            <a:rPr lang="ru-RU" b="1" dirty="0" smtClean="0"/>
            <a:t>Муниципальный план по проведению профориентационных мероприятий для обучающихся по на 2024-25 уч. год в Ермаковском районе</a:t>
          </a:r>
          <a:endParaRPr lang="ru-RU" dirty="0"/>
        </a:p>
      </dgm:t>
    </dgm:pt>
    <dgm:pt modelId="{E936C15F-7732-4A21-BF78-16C1668F0A34}" type="parTrans" cxnId="{2753C3DD-94B3-41B6-A825-55E5D1D0BE4B}">
      <dgm:prSet/>
      <dgm:spPr/>
      <dgm:t>
        <a:bodyPr/>
        <a:lstStyle/>
        <a:p>
          <a:endParaRPr lang="ru-RU"/>
        </a:p>
      </dgm:t>
    </dgm:pt>
    <dgm:pt modelId="{184AC5F1-F83E-4AAB-B9CF-FE31114913EE}" type="sibTrans" cxnId="{2753C3DD-94B3-41B6-A825-55E5D1D0BE4B}">
      <dgm:prSet/>
      <dgm:spPr/>
      <dgm:t>
        <a:bodyPr/>
        <a:lstStyle/>
        <a:p>
          <a:endParaRPr lang="ru-RU"/>
        </a:p>
      </dgm:t>
    </dgm:pt>
    <dgm:pt modelId="{F8FF3831-C4C6-4E8A-9DEE-B3D2C868F896}">
      <dgm:prSet/>
      <dgm:spPr/>
      <dgm:t>
        <a:bodyPr/>
        <a:lstStyle/>
        <a:p>
          <a:pPr rtl="0"/>
          <a:r>
            <a:rPr lang="ru-RU" b="1" smtClean="0"/>
            <a:t>Муниципальный ежемесячный план</a:t>
          </a:r>
          <a:endParaRPr lang="ru-RU"/>
        </a:p>
      </dgm:t>
    </dgm:pt>
    <dgm:pt modelId="{967E91CC-8AA5-46FE-A165-7D1547141F63}" type="parTrans" cxnId="{13651338-5FA3-4FAA-8144-F22C8E4817C7}">
      <dgm:prSet/>
      <dgm:spPr/>
      <dgm:t>
        <a:bodyPr/>
        <a:lstStyle/>
        <a:p>
          <a:endParaRPr lang="ru-RU"/>
        </a:p>
      </dgm:t>
    </dgm:pt>
    <dgm:pt modelId="{5D8BE73F-F262-4BF8-B1E9-8F817443288B}" type="sibTrans" cxnId="{13651338-5FA3-4FAA-8144-F22C8E4817C7}">
      <dgm:prSet/>
      <dgm:spPr/>
      <dgm:t>
        <a:bodyPr/>
        <a:lstStyle/>
        <a:p>
          <a:endParaRPr lang="ru-RU"/>
        </a:p>
      </dgm:t>
    </dgm:pt>
    <dgm:pt modelId="{1E9AAC07-82F9-4DED-90A0-03CC0E9DA1F0}">
      <dgm:prSet/>
      <dgm:spPr/>
      <dgm:t>
        <a:bodyPr/>
        <a:lstStyle/>
        <a:p>
          <a:pPr rtl="0"/>
          <a:r>
            <a:rPr lang="ru-RU" b="1" smtClean="0"/>
            <a:t>Ежемесячный мотивирующий мониторинг</a:t>
          </a:r>
          <a:endParaRPr lang="ru-RU"/>
        </a:p>
      </dgm:t>
    </dgm:pt>
    <dgm:pt modelId="{C5C6E271-2C77-4F0F-A235-7CE4DDC0381B}" type="parTrans" cxnId="{8A192A0A-47CE-44A6-B875-C8CE5FB9E33E}">
      <dgm:prSet/>
      <dgm:spPr/>
      <dgm:t>
        <a:bodyPr/>
        <a:lstStyle/>
        <a:p>
          <a:endParaRPr lang="ru-RU"/>
        </a:p>
      </dgm:t>
    </dgm:pt>
    <dgm:pt modelId="{C9506D21-E37C-4BED-B4E5-889992F4E835}" type="sibTrans" cxnId="{8A192A0A-47CE-44A6-B875-C8CE5FB9E33E}">
      <dgm:prSet/>
      <dgm:spPr/>
      <dgm:t>
        <a:bodyPr/>
        <a:lstStyle/>
        <a:p>
          <a:endParaRPr lang="ru-RU"/>
        </a:p>
      </dgm:t>
    </dgm:pt>
    <dgm:pt modelId="{B4B536BF-1A0D-4CE1-93C8-D3E29F388FE2}" type="pres">
      <dgm:prSet presAssocID="{3F2255F3-D79A-4D1F-A6D7-336BD2BEAD8E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998ACB5-AF7B-4786-AB77-DB0A0E77C69E}" type="pres">
      <dgm:prSet presAssocID="{61F6D827-4B55-48D4-AA09-35A39C05510E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0BE22A-C5F1-497A-AE80-605A7BBF63B8}" type="pres">
      <dgm:prSet presAssocID="{61F6D827-4B55-48D4-AA09-35A39C05510E}" presName="gear1srcNode" presStyleLbl="node1" presStyleIdx="0" presStyleCnt="3"/>
      <dgm:spPr/>
      <dgm:t>
        <a:bodyPr/>
        <a:lstStyle/>
        <a:p>
          <a:endParaRPr lang="ru-RU"/>
        </a:p>
      </dgm:t>
    </dgm:pt>
    <dgm:pt modelId="{454C9E26-7A6C-4C4C-B956-C1222938BBF2}" type="pres">
      <dgm:prSet presAssocID="{61F6D827-4B55-48D4-AA09-35A39C05510E}" presName="gear1dstNode" presStyleLbl="node1" presStyleIdx="0" presStyleCnt="3"/>
      <dgm:spPr/>
      <dgm:t>
        <a:bodyPr/>
        <a:lstStyle/>
        <a:p>
          <a:endParaRPr lang="ru-RU"/>
        </a:p>
      </dgm:t>
    </dgm:pt>
    <dgm:pt modelId="{A617559A-2332-4156-AF5D-8521A1F7CE2B}" type="pres">
      <dgm:prSet presAssocID="{F8FF3831-C4C6-4E8A-9DEE-B3D2C868F896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4BCC51-88A1-4C7B-8ED9-1AE0B26BE36B}" type="pres">
      <dgm:prSet presAssocID="{F8FF3831-C4C6-4E8A-9DEE-B3D2C868F896}" presName="gear2srcNode" presStyleLbl="node1" presStyleIdx="1" presStyleCnt="3"/>
      <dgm:spPr/>
      <dgm:t>
        <a:bodyPr/>
        <a:lstStyle/>
        <a:p>
          <a:endParaRPr lang="ru-RU"/>
        </a:p>
      </dgm:t>
    </dgm:pt>
    <dgm:pt modelId="{34D3877C-0B4F-4CDA-A308-F04C305B3D7C}" type="pres">
      <dgm:prSet presAssocID="{F8FF3831-C4C6-4E8A-9DEE-B3D2C868F896}" presName="gear2dstNode" presStyleLbl="node1" presStyleIdx="1" presStyleCnt="3"/>
      <dgm:spPr/>
      <dgm:t>
        <a:bodyPr/>
        <a:lstStyle/>
        <a:p>
          <a:endParaRPr lang="ru-RU"/>
        </a:p>
      </dgm:t>
    </dgm:pt>
    <dgm:pt modelId="{EFA8286B-4253-43FF-AA60-C1E3A1BF3755}" type="pres">
      <dgm:prSet presAssocID="{1E9AAC07-82F9-4DED-90A0-03CC0E9DA1F0}" presName="gear3" presStyleLbl="node1" presStyleIdx="2" presStyleCnt="3"/>
      <dgm:spPr/>
      <dgm:t>
        <a:bodyPr/>
        <a:lstStyle/>
        <a:p>
          <a:endParaRPr lang="ru-RU"/>
        </a:p>
      </dgm:t>
    </dgm:pt>
    <dgm:pt modelId="{C56D25B6-9941-4704-BDD9-920E0D3E5EEE}" type="pres">
      <dgm:prSet presAssocID="{1E9AAC07-82F9-4DED-90A0-03CC0E9DA1F0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4DE7B8-679A-409D-B550-86EAC20952C1}" type="pres">
      <dgm:prSet presAssocID="{1E9AAC07-82F9-4DED-90A0-03CC0E9DA1F0}" presName="gear3srcNode" presStyleLbl="node1" presStyleIdx="2" presStyleCnt="3"/>
      <dgm:spPr/>
      <dgm:t>
        <a:bodyPr/>
        <a:lstStyle/>
        <a:p>
          <a:endParaRPr lang="ru-RU"/>
        </a:p>
      </dgm:t>
    </dgm:pt>
    <dgm:pt modelId="{321C594D-CFBC-421D-930F-8B93F3670D09}" type="pres">
      <dgm:prSet presAssocID="{1E9AAC07-82F9-4DED-90A0-03CC0E9DA1F0}" presName="gear3dstNode" presStyleLbl="node1" presStyleIdx="2" presStyleCnt="3"/>
      <dgm:spPr/>
      <dgm:t>
        <a:bodyPr/>
        <a:lstStyle/>
        <a:p>
          <a:endParaRPr lang="ru-RU"/>
        </a:p>
      </dgm:t>
    </dgm:pt>
    <dgm:pt modelId="{9CE2B38C-F97E-4F5A-8765-7D94850768AB}" type="pres">
      <dgm:prSet presAssocID="{184AC5F1-F83E-4AAB-B9CF-FE31114913EE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A9AB8F9D-5FFD-4003-83EE-4EB4FE1A8FFB}" type="pres">
      <dgm:prSet presAssocID="{5D8BE73F-F262-4BF8-B1E9-8F817443288B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47704851-7118-4337-B064-5045E915E284}" type="pres">
      <dgm:prSet presAssocID="{C9506D21-E37C-4BED-B4E5-889992F4E835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8C149F1C-CD16-472A-B9C9-8A166422948E}" type="presOf" srcId="{1E9AAC07-82F9-4DED-90A0-03CC0E9DA1F0}" destId="{5F4DE7B8-679A-409D-B550-86EAC20952C1}" srcOrd="2" destOrd="0" presId="urn:microsoft.com/office/officeart/2005/8/layout/gear1"/>
    <dgm:cxn modelId="{B50CCCB3-97DF-4196-A277-45BC8E55B028}" type="presOf" srcId="{3F2255F3-D79A-4D1F-A6D7-336BD2BEAD8E}" destId="{B4B536BF-1A0D-4CE1-93C8-D3E29F388FE2}" srcOrd="0" destOrd="0" presId="urn:microsoft.com/office/officeart/2005/8/layout/gear1"/>
    <dgm:cxn modelId="{FB7AA532-F482-4F9B-9516-B7965644390F}" type="presOf" srcId="{1E9AAC07-82F9-4DED-90A0-03CC0E9DA1F0}" destId="{EFA8286B-4253-43FF-AA60-C1E3A1BF3755}" srcOrd="0" destOrd="0" presId="urn:microsoft.com/office/officeart/2005/8/layout/gear1"/>
    <dgm:cxn modelId="{C0CB39F8-B6A7-4B15-9010-E71106A7829A}" type="presOf" srcId="{F8FF3831-C4C6-4E8A-9DEE-B3D2C868F896}" destId="{A617559A-2332-4156-AF5D-8521A1F7CE2B}" srcOrd="0" destOrd="0" presId="urn:microsoft.com/office/officeart/2005/8/layout/gear1"/>
    <dgm:cxn modelId="{13651338-5FA3-4FAA-8144-F22C8E4817C7}" srcId="{3F2255F3-D79A-4D1F-A6D7-336BD2BEAD8E}" destId="{F8FF3831-C4C6-4E8A-9DEE-B3D2C868F896}" srcOrd="1" destOrd="0" parTransId="{967E91CC-8AA5-46FE-A165-7D1547141F63}" sibTransId="{5D8BE73F-F262-4BF8-B1E9-8F817443288B}"/>
    <dgm:cxn modelId="{271D37C2-5B80-4207-A71E-76D45ED757CF}" type="presOf" srcId="{C9506D21-E37C-4BED-B4E5-889992F4E835}" destId="{47704851-7118-4337-B064-5045E915E284}" srcOrd="0" destOrd="0" presId="urn:microsoft.com/office/officeart/2005/8/layout/gear1"/>
    <dgm:cxn modelId="{AB7C82F7-A9ED-4369-AFFD-2BC71AF43F68}" type="presOf" srcId="{1E9AAC07-82F9-4DED-90A0-03CC0E9DA1F0}" destId="{321C594D-CFBC-421D-930F-8B93F3670D09}" srcOrd="3" destOrd="0" presId="urn:microsoft.com/office/officeart/2005/8/layout/gear1"/>
    <dgm:cxn modelId="{2753C3DD-94B3-41B6-A825-55E5D1D0BE4B}" srcId="{3F2255F3-D79A-4D1F-A6D7-336BD2BEAD8E}" destId="{61F6D827-4B55-48D4-AA09-35A39C05510E}" srcOrd="0" destOrd="0" parTransId="{E936C15F-7732-4A21-BF78-16C1668F0A34}" sibTransId="{184AC5F1-F83E-4AAB-B9CF-FE31114913EE}"/>
    <dgm:cxn modelId="{145A5AAF-64BF-401A-AE48-2BBD033CD3EF}" type="presOf" srcId="{61F6D827-4B55-48D4-AA09-35A39C05510E}" destId="{B60BE22A-C5F1-497A-AE80-605A7BBF63B8}" srcOrd="1" destOrd="0" presId="urn:microsoft.com/office/officeart/2005/8/layout/gear1"/>
    <dgm:cxn modelId="{917B7E55-E6FC-42AE-BFD0-89652ABCD54E}" type="presOf" srcId="{5D8BE73F-F262-4BF8-B1E9-8F817443288B}" destId="{A9AB8F9D-5FFD-4003-83EE-4EB4FE1A8FFB}" srcOrd="0" destOrd="0" presId="urn:microsoft.com/office/officeart/2005/8/layout/gear1"/>
    <dgm:cxn modelId="{73E41097-8A72-4BE5-A1FA-8CCE26493AE1}" type="presOf" srcId="{184AC5F1-F83E-4AAB-B9CF-FE31114913EE}" destId="{9CE2B38C-F97E-4F5A-8765-7D94850768AB}" srcOrd="0" destOrd="0" presId="urn:microsoft.com/office/officeart/2005/8/layout/gear1"/>
    <dgm:cxn modelId="{93F87EF9-4A90-48EC-B033-1DC4A333CB2F}" type="presOf" srcId="{1E9AAC07-82F9-4DED-90A0-03CC0E9DA1F0}" destId="{C56D25B6-9941-4704-BDD9-920E0D3E5EEE}" srcOrd="1" destOrd="0" presId="urn:microsoft.com/office/officeart/2005/8/layout/gear1"/>
    <dgm:cxn modelId="{78DFFA27-E768-458C-9C35-5C5CED7D1535}" type="presOf" srcId="{F8FF3831-C4C6-4E8A-9DEE-B3D2C868F896}" destId="{6B4BCC51-88A1-4C7B-8ED9-1AE0B26BE36B}" srcOrd="1" destOrd="0" presId="urn:microsoft.com/office/officeart/2005/8/layout/gear1"/>
    <dgm:cxn modelId="{FB89A58F-4E48-4662-98B8-D5F9BB41601D}" type="presOf" srcId="{F8FF3831-C4C6-4E8A-9DEE-B3D2C868F896}" destId="{34D3877C-0B4F-4CDA-A308-F04C305B3D7C}" srcOrd="2" destOrd="0" presId="urn:microsoft.com/office/officeart/2005/8/layout/gear1"/>
    <dgm:cxn modelId="{D22D1DD6-6654-4533-AEE9-D9A47F047F9E}" type="presOf" srcId="{61F6D827-4B55-48D4-AA09-35A39C05510E}" destId="{D998ACB5-AF7B-4786-AB77-DB0A0E77C69E}" srcOrd="0" destOrd="0" presId="urn:microsoft.com/office/officeart/2005/8/layout/gear1"/>
    <dgm:cxn modelId="{8A192A0A-47CE-44A6-B875-C8CE5FB9E33E}" srcId="{3F2255F3-D79A-4D1F-A6D7-336BD2BEAD8E}" destId="{1E9AAC07-82F9-4DED-90A0-03CC0E9DA1F0}" srcOrd="2" destOrd="0" parTransId="{C5C6E271-2C77-4F0F-A235-7CE4DDC0381B}" sibTransId="{C9506D21-E37C-4BED-B4E5-889992F4E835}"/>
    <dgm:cxn modelId="{61F770B6-5313-4B7D-A305-F71D088C4FCC}" type="presOf" srcId="{61F6D827-4B55-48D4-AA09-35A39C05510E}" destId="{454C9E26-7A6C-4C4C-B956-C1222938BBF2}" srcOrd="2" destOrd="0" presId="urn:microsoft.com/office/officeart/2005/8/layout/gear1"/>
    <dgm:cxn modelId="{A8CECF88-9C5E-47A6-8A85-C7753559AE42}" type="presParOf" srcId="{B4B536BF-1A0D-4CE1-93C8-D3E29F388FE2}" destId="{D998ACB5-AF7B-4786-AB77-DB0A0E77C69E}" srcOrd="0" destOrd="0" presId="urn:microsoft.com/office/officeart/2005/8/layout/gear1"/>
    <dgm:cxn modelId="{0748159D-6C4C-401C-8642-6D92C4699FBE}" type="presParOf" srcId="{B4B536BF-1A0D-4CE1-93C8-D3E29F388FE2}" destId="{B60BE22A-C5F1-497A-AE80-605A7BBF63B8}" srcOrd="1" destOrd="0" presId="urn:microsoft.com/office/officeart/2005/8/layout/gear1"/>
    <dgm:cxn modelId="{7CB02689-A595-4D66-A78E-9BC78B1C8235}" type="presParOf" srcId="{B4B536BF-1A0D-4CE1-93C8-D3E29F388FE2}" destId="{454C9E26-7A6C-4C4C-B956-C1222938BBF2}" srcOrd="2" destOrd="0" presId="urn:microsoft.com/office/officeart/2005/8/layout/gear1"/>
    <dgm:cxn modelId="{ED328A91-3F15-493E-98C9-3AAF332842D1}" type="presParOf" srcId="{B4B536BF-1A0D-4CE1-93C8-D3E29F388FE2}" destId="{A617559A-2332-4156-AF5D-8521A1F7CE2B}" srcOrd="3" destOrd="0" presId="urn:microsoft.com/office/officeart/2005/8/layout/gear1"/>
    <dgm:cxn modelId="{6CEA38FB-3A81-4801-B2C1-5DC69360B263}" type="presParOf" srcId="{B4B536BF-1A0D-4CE1-93C8-D3E29F388FE2}" destId="{6B4BCC51-88A1-4C7B-8ED9-1AE0B26BE36B}" srcOrd="4" destOrd="0" presId="urn:microsoft.com/office/officeart/2005/8/layout/gear1"/>
    <dgm:cxn modelId="{32942F04-7362-44D4-9527-C1A24E8F8BDE}" type="presParOf" srcId="{B4B536BF-1A0D-4CE1-93C8-D3E29F388FE2}" destId="{34D3877C-0B4F-4CDA-A308-F04C305B3D7C}" srcOrd="5" destOrd="0" presId="urn:microsoft.com/office/officeart/2005/8/layout/gear1"/>
    <dgm:cxn modelId="{56483073-9AFD-4D60-8097-97D6C37D801E}" type="presParOf" srcId="{B4B536BF-1A0D-4CE1-93C8-D3E29F388FE2}" destId="{EFA8286B-4253-43FF-AA60-C1E3A1BF3755}" srcOrd="6" destOrd="0" presId="urn:microsoft.com/office/officeart/2005/8/layout/gear1"/>
    <dgm:cxn modelId="{688D7086-530D-4FC3-A0F0-416F5A51C6AB}" type="presParOf" srcId="{B4B536BF-1A0D-4CE1-93C8-D3E29F388FE2}" destId="{C56D25B6-9941-4704-BDD9-920E0D3E5EEE}" srcOrd="7" destOrd="0" presId="urn:microsoft.com/office/officeart/2005/8/layout/gear1"/>
    <dgm:cxn modelId="{666073E0-8453-4123-9C91-408D93DA9053}" type="presParOf" srcId="{B4B536BF-1A0D-4CE1-93C8-D3E29F388FE2}" destId="{5F4DE7B8-679A-409D-B550-86EAC20952C1}" srcOrd="8" destOrd="0" presId="urn:microsoft.com/office/officeart/2005/8/layout/gear1"/>
    <dgm:cxn modelId="{B3554D72-0F5F-47F5-BDA7-8BB5A7A51268}" type="presParOf" srcId="{B4B536BF-1A0D-4CE1-93C8-D3E29F388FE2}" destId="{321C594D-CFBC-421D-930F-8B93F3670D09}" srcOrd="9" destOrd="0" presId="urn:microsoft.com/office/officeart/2005/8/layout/gear1"/>
    <dgm:cxn modelId="{EB62C93C-C580-453C-BBE4-80449323D4CF}" type="presParOf" srcId="{B4B536BF-1A0D-4CE1-93C8-D3E29F388FE2}" destId="{9CE2B38C-F97E-4F5A-8765-7D94850768AB}" srcOrd="10" destOrd="0" presId="urn:microsoft.com/office/officeart/2005/8/layout/gear1"/>
    <dgm:cxn modelId="{155091D5-0F9E-4652-BA13-4D886C8CBE4D}" type="presParOf" srcId="{B4B536BF-1A0D-4CE1-93C8-D3E29F388FE2}" destId="{A9AB8F9D-5FFD-4003-83EE-4EB4FE1A8FFB}" srcOrd="11" destOrd="0" presId="urn:microsoft.com/office/officeart/2005/8/layout/gear1"/>
    <dgm:cxn modelId="{3B46D97A-D7F1-4439-A3A1-37664A4184CC}" type="presParOf" srcId="{B4B536BF-1A0D-4CE1-93C8-D3E29F388FE2}" destId="{47704851-7118-4337-B064-5045E915E28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4967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vk.com/wall-30558759_381704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disk.yandex.ru/i/yWicz8JHIQGW-g" TargetMode="External"/><Relationship Id="rId4" Type="http://schemas.openxmlformats.org/officeDocument/2006/relationships/hyperlink" Target="https://disk.yandex.ru/i/yDD_5VPQYB2zTA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POLINA\Desktop\O1CN01y609CG1ZzPjfv2gUE_!!6000000003265-0-tbvide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2901"/>
            <a:ext cx="9144000" cy="6976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5536" y="620688"/>
            <a:ext cx="8136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«Система организации </a:t>
            </a:r>
            <a:r>
              <a:rPr lang="ru-RU" sz="4000" dirty="0" smtClean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профориентации обучающихся  </a:t>
            </a:r>
          </a:p>
          <a:p>
            <a:r>
              <a:rPr lang="ru-RU" sz="4000" dirty="0" smtClean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в </a:t>
            </a:r>
            <a:r>
              <a:rPr lang="ru-RU" sz="4000" dirty="0">
                <a:solidFill>
                  <a:schemeClr val="bg1"/>
                </a:solidFill>
                <a:latin typeface="Bahnschrift Light SemiCondensed" panose="020B0502040204020203" pitchFamily="34" charset="0"/>
              </a:rPr>
              <a:t>едином образовательном пространстве»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88024" y="5877272"/>
            <a:ext cx="532859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ХАМИДУЛЛИНА П. Н</a:t>
            </a:r>
            <a:r>
              <a:rPr lang="ru-RU" dirty="0" smtClean="0">
                <a:solidFill>
                  <a:schemeClr val="bg1"/>
                </a:solidFill>
              </a:rPr>
              <a:t>.,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методист МБУ «</a:t>
            </a:r>
            <a:r>
              <a:rPr lang="ru-RU" dirty="0" err="1" smtClean="0">
                <a:solidFill>
                  <a:schemeClr val="bg1"/>
                </a:solidFill>
              </a:rPr>
              <a:t>Ермаковский</a:t>
            </a:r>
            <a:r>
              <a:rPr lang="ru-RU" dirty="0" smtClean="0">
                <a:solidFill>
                  <a:schemeClr val="bg1"/>
                </a:solidFill>
              </a:rPr>
              <a:t> ИМЦ» 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18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9778" y="298704"/>
            <a:ext cx="4924044" cy="4145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2520"/>
              </a:spcAft>
            </a:pPr>
            <a:r>
              <a:rPr lang="ru" b="1" spc="-50" dirty="0" smtClean="0">
                <a:solidFill>
                  <a:srgbClr val="003399"/>
                </a:solidFill>
                <a:latin typeface="Verdana"/>
              </a:rPr>
              <a:t>Анализ показателей школы Минпросвещения. </a:t>
            </a:r>
            <a:endParaRPr lang="ru" b="1" spc="-50" dirty="0">
              <a:solidFill>
                <a:srgbClr val="003399"/>
              </a:solidFill>
              <a:latin typeface="Verdana"/>
            </a:endParaRPr>
          </a:p>
          <a:p>
            <a:pPr indent="0">
              <a:spcAft>
                <a:spcPts val="2520"/>
              </a:spcAft>
            </a:pPr>
            <a:r>
              <a:rPr lang="ru" b="1" spc="-50" dirty="0" smtClean="0">
                <a:solidFill>
                  <a:srgbClr val="003399"/>
                </a:solidFill>
                <a:latin typeface="Verdana"/>
              </a:rPr>
              <a:t>Проблемны по направлению профориентация. </a:t>
            </a:r>
            <a:endParaRPr lang="ru" b="1" spc="-50" dirty="0">
              <a:solidFill>
                <a:srgbClr val="003399"/>
              </a:solidFill>
              <a:latin typeface="Verdana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0843" y="1556792"/>
            <a:ext cx="8391906" cy="453650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374650" indent="-285750" algn="just"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соглашений с региональными предприятиями/организациями, оказывающими содействие в реализации профориентационных </a:t>
            </a:r>
            <a:r>
              <a:rPr lang="ru-RU" sz="17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</a:t>
            </a:r>
          </a:p>
          <a:p>
            <a:pPr marL="374650" indent="-285750" algn="just"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профильных предпрофессиональных классов (инженерные, медицинские, космические, IT, педагогические, предпринимательские и др</a:t>
            </a:r>
            <a:r>
              <a:rPr lang="ru-RU" sz="17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pPr marL="374650" indent="-285750" algn="just">
              <a:buFont typeface="Arial" panose="020B0604020202020204" pitchFamily="34" charset="0"/>
              <a:buChar char="•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Посещение обучающимися экскурсий на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предприятиях</a:t>
            </a:r>
          </a:p>
          <a:p>
            <a:pPr marL="374650" indent="-285750" algn="just">
              <a:buFont typeface="Arial" panose="020B0604020202020204" pitchFamily="34" charset="0"/>
              <a:buChar char="•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Участие обучающихся в моделирующих профессиональных пробах (онлайн) и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тестированиях</a:t>
            </a:r>
          </a:p>
          <a:p>
            <a:pPr marL="374650" indent="-285750" algn="just">
              <a:buFont typeface="Arial" panose="020B0604020202020204" pitchFamily="34" charset="0"/>
              <a:buChar char="•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Посещение обучающимися экскурсий в организациях СПО и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ВО</a:t>
            </a:r>
          </a:p>
          <a:p>
            <a:pPr marL="374650" indent="-285750" algn="just"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Посещение обучающимися профессиональных проб на региональных </a:t>
            </a:r>
            <a:r>
              <a:rPr lang="ru-RU" sz="17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площадках</a:t>
            </a:r>
          </a:p>
          <a:p>
            <a:pPr marL="374650" indent="-285750" algn="just">
              <a:buFont typeface="Arial" panose="020B0604020202020204" pitchFamily="34" charset="0"/>
              <a:buChar char="•"/>
            </a:pP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Посещение обучающимися занятий по программам дополнительного образования, в том числе кружков, секций и др., направленных на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профориентацию</a:t>
            </a:r>
          </a:p>
          <a:p>
            <a:pPr marL="374650" indent="-285750" algn="just">
              <a:buFont typeface="Arial" panose="020B0604020202020204" pitchFamily="34" charset="0"/>
              <a:buChar char="•"/>
            </a:pP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Участие </a:t>
            </a:r>
            <a:r>
              <a:rPr lang="ru-RU" sz="1700" dirty="0">
                <a:latin typeface="Arial" panose="020B0604020202020204" pitchFamily="34" charset="0"/>
                <a:cs typeface="Arial" panose="020B0604020202020204" pitchFamily="34" charset="0"/>
              </a:rPr>
              <a:t>обучающихся 6‒11 классов в мероприятиях проекта Билет в </a:t>
            </a:r>
            <a:r>
              <a:rPr lang="ru-RU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будущее</a:t>
            </a:r>
          </a:p>
          <a:p>
            <a:pPr marL="374650" indent="-285750" algn="just">
              <a:buFont typeface="Arial" panose="020B0604020202020204" pitchFamily="34" charset="0"/>
              <a:buChar char="•"/>
            </a:pPr>
            <a:r>
              <a:rPr lang="ru-RU" sz="17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обучающихся в чемпионатах по профессиональному мастерству, в том числе для обучающихся с инвалидностью, с ОВЗ, включая фестиваль Знакомство с профессией в рамках чемпионатов </a:t>
            </a:r>
            <a:r>
              <a:rPr lang="ru-RU" sz="17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Абилимпикс</a:t>
            </a:r>
            <a:endParaRPr lang="ru" sz="1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73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8374" y="1052736"/>
            <a:ext cx="3728454" cy="30139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" y="4840224"/>
            <a:ext cx="1060704" cy="14142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2996" y="6321552"/>
            <a:ext cx="3168396" cy="53644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66417" y="445008"/>
            <a:ext cx="7280910" cy="4145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6720"/>
              </a:spcAft>
            </a:pPr>
            <a:r>
              <a:rPr lang="ru" sz="2000" b="1" spc="-50" dirty="0">
                <a:solidFill>
                  <a:srgbClr val="003399"/>
                </a:solidFill>
                <a:latin typeface="Verdana"/>
              </a:rPr>
              <a:t>Единая модель профессиональной ориентации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2044" y="1801368"/>
            <a:ext cx="4926330" cy="215798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60"/>
              </a:lnSpc>
              <a:spcBef>
                <a:spcPts val="6720"/>
              </a:spcBef>
            </a:pPr>
            <a:r>
              <a:rPr lang="ru" sz="1800" i="1" dirty="0">
                <a:latin typeface="Calibri"/>
              </a:rPr>
              <a:t>Министр просвещения РФ С.С.Кравцов, на торжественной церемонии открытия Всероссийского фестиваля профориентации школьников «Билет в будущее» в Екатеринбурге 22 марта 2023 года представил единую модель профориентации школьников, которую Минпросвещения планирует рекомендовать для использования во всех школах страны уже с нового учебного года.</a:t>
            </a:r>
          </a:p>
          <a:p>
            <a:pPr indent="0">
              <a:lnSpc>
                <a:spcPts val="2160"/>
              </a:lnSpc>
            </a:pPr>
            <a:r>
              <a:rPr lang="ru" sz="1800" i="1" dirty="0">
                <a:latin typeface="Calibri"/>
              </a:rPr>
              <a:t>Запись мероприятия</a:t>
            </a:r>
            <a:r>
              <a:rPr lang="ru" sz="1800" i="1" dirty="0">
                <a:latin typeface="Calibri"/>
                <a:hlinkClick r:id="rId5"/>
              </a:rPr>
              <a:t> </a:t>
            </a:r>
            <a:r>
              <a:rPr lang="ru" sz="1800" i="1" u="sng" dirty="0">
                <a:solidFill>
                  <a:srgbClr val="0563C1"/>
                </a:solidFill>
                <a:latin typeface="Calibri"/>
                <a:hlinkClick r:id="rId5"/>
              </a:rPr>
              <a:t>«ВКонтакте»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37333" y="4410456"/>
            <a:ext cx="3816424" cy="19110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896"/>
              </a:lnSpc>
            </a:pPr>
            <a:r>
              <a:rPr lang="ru" sz="1500" dirty="0">
                <a:solidFill>
                  <a:srgbClr val="484848"/>
                </a:solidFill>
                <a:latin typeface="Calibri"/>
              </a:rPr>
              <a:t>«Система профориентационной работы - одна из ключевых задач построения </a:t>
            </a:r>
            <a:r>
              <a:rPr lang="ru" sz="1500" b="1" dirty="0">
                <a:solidFill>
                  <a:srgbClr val="1B1B1B"/>
                </a:solidFill>
                <a:latin typeface="Calibri"/>
              </a:rPr>
              <a:t>суверенной системы образования. </a:t>
            </a:r>
            <a:r>
              <a:rPr lang="ru" sz="1500" dirty="0">
                <a:solidFill>
                  <a:srgbClr val="484848"/>
                </a:solidFill>
                <a:latin typeface="Calibri"/>
              </a:rPr>
              <a:t>Очень важно, чтобы у школьников была возможность пройти </a:t>
            </a:r>
            <a:r>
              <a:rPr lang="ru" sz="1500" b="1" dirty="0">
                <a:solidFill>
                  <a:srgbClr val="1B1B1B"/>
                </a:solidFill>
                <a:latin typeface="Calibri"/>
              </a:rPr>
              <a:t>профессиональную пробу, </a:t>
            </a:r>
            <a:r>
              <a:rPr lang="ru" sz="1500" dirty="0">
                <a:solidFill>
                  <a:srgbClr val="484848"/>
                </a:solidFill>
                <a:latin typeface="Calibri"/>
              </a:rPr>
              <a:t>ознакомиться с той или иной профессией»</a:t>
            </a:r>
          </a:p>
        </p:txBody>
      </p:sp>
    </p:spTree>
    <p:extLst>
      <p:ext uri="{BB962C8B-B14F-4D97-AF65-F5344CB8AC3E}">
        <p14:creationId xmlns:p14="http://schemas.microsoft.com/office/powerpoint/2010/main" val="367558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User\Desktop\логотип большой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1799" y="194457"/>
            <a:ext cx="794058" cy="60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bject 4"/>
          <p:cNvSpPr txBox="1">
            <a:spLocks noGrp="1"/>
          </p:cNvSpPr>
          <p:nvPr>
            <p:ph type="title"/>
          </p:nvPr>
        </p:nvSpPr>
        <p:spPr>
          <a:xfrm>
            <a:off x="1314125" y="360922"/>
            <a:ext cx="5520767" cy="1144978"/>
          </a:xfrm>
          <a:prstGeom prst="rect">
            <a:avLst/>
          </a:prstGeom>
        </p:spPr>
        <p:txBody>
          <a:bodyPr vert="horz" wrap="square" lIns="0" tIns="6145" rIns="0" bIns="0" rtlCol="0">
            <a:spAutoFit/>
          </a:bodyPr>
          <a:lstStyle/>
          <a:p>
            <a:pPr marL="87313">
              <a:spcBef>
                <a:spcPts val="48"/>
              </a:spcBef>
            </a:pPr>
            <a:r>
              <a:rPr lang="ru-RU" sz="3700" spc="-3" dirty="0"/>
              <a:t>Участники </a:t>
            </a:r>
            <a:r>
              <a:rPr lang="ru-RU" sz="3700" dirty="0"/>
              <a:t>проекта </a:t>
            </a:r>
            <a:br>
              <a:rPr lang="ru-RU" sz="3700" dirty="0"/>
            </a:br>
            <a:r>
              <a:rPr lang="ru-RU" sz="3700" dirty="0"/>
              <a:t>«Билет в будущее»</a:t>
            </a:r>
            <a:endParaRPr sz="3700" spc="-3" dirty="0"/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775594092"/>
              </p:ext>
            </p:extLst>
          </p:nvPr>
        </p:nvGraphicFramePr>
        <p:xfrm>
          <a:off x="467544" y="1484784"/>
          <a:ext cx="8468313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090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9778" y="298704"/>
            <a:ext cx="4924044" cy="414528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2520"/>
              </a:spcAft>
            </a:pPr>
            <a:r>
              <a:rPr lang="ru" sz="2700" b="1" spc="-50" dirty="0">
                <a:solidFill>
                  <a:srgbClr val="003399"/>
                </a:solidFill>
                <a:latin typeface="Verdana"/>
              </a:rPr>
              <a:t>Профориентационный минимум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8036" y="1069848"/>
            <a:ext cx="8391906" cy="193852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88900" indent="0" algn="just">
              <a:lnSpc>
                <a:spcPts val="2880"/>
              </a:lnSpc>
              <a:spcBef>
                <a:spcPts val="2520"/>
              </a:spcBef>
            </a:pPr>
            <a:r>
              <a:rPr lang="ru" sz="2300" b="1" dirty="0">
                <a:latin typeface="Calibri"/>
              </a:rPr>
              <a:t>с 1 сентября 2023 года </a:t>
            </a:r>
            <a:r>
              <a:rPr lang="ru" sz="2300" dirty="0">
                <a:latin typeface="Calibri"/>
              </a:rPr>
              <a:t>ЕДИНАЯ МОДЕЛЬ ПРОФОРИЕНТАЦИИ -</a:t>
            </a:r>
          </a:p>
          <a:p>
            <a:pPr marL="88900" indent="0" algn="just">
              <a:lnSpc>
                <a:spcPts val="2880"/>
              </a:lnSpc>
              <a:spcAft>
                <a:spcPts val="630"/>
              </a:spcAft>
            </a:pPr>
            <a:r>
              <a:rPr lang="ru" sz="2300" dirty="0">
                <a:latin typeface="Calibri"/>
              </a:rPr>
              <a:t>ПРОФОРИЕНТАЦИОННЫЙ МИНИМУМ (ПРОФМИНИМУМ) </a:t>
            </a:r>
            <a:r>
              <a:rPr lang="ru" sz="2300" dirty="0" smtClean="0">
                <a:latin typeface="Calibri"/>
              </a:rPr>
              <a:t>была внедрена во </a:t>
            </a:r>
            <a:r>
              <a:rPr lang="ru" sz="2300" dirty="0">
                <a:latin typeface="Calibri"/>
              </a:rPr>
              <a:t>всех </a:t>
            </a:r>
            <a:r>
              <a:rPr lang="ru" sz="2300" dirty="0" smtClean="0">
                <a:latin typeface="Calibri"/>
              </a:rPr>
              <a:t>школах Ермаковского района </a:t>
            </a:r>
            <a:r>
              <a:rPr lang="ru" sz="2300" dirty="0">
                <a:latin typeface="Calibri"/>
              </a:rPr>
              <a:t>для обучающихся </a:t>
            </a:r>
            <a:r>
              <a:rPr lang="ru" sz="2300" b="1" dirty="0">
                <a:latin typeface="Calibri"/>
              </a:rPr>
              <a:t>6-11 </a:t>
            </a:r>
            <a:r>
              <a:rPr lang="ru" sz="2300" b="1" dirty="0" smtClean="0">
                <a:latin typeface="Calibri"/>
              </a:rPr>
              <a:t>классов.</a:t>
            </a:r>
            <a:endParaRPr lang="ru" sz="1400" dirty="0">
              <a:latin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437" y="3433572"/>
            <a:ext cx="4588002" cy="2418932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Bef>
                <a:spcPts val="4410"/>
              </a:spcBef>
              <a:spcAft>
                <a:spcPts val="630"/>
              </a:spcAft>
            </a:pPr>
            <a:r>
              <a:rPr lang="ru" sz="2000" b="1" dirty="0">
                <a:latin typeface="Calibri"/>
              </a:rPr>
              <a:t>Профминимум </a:t>
            </a:r>
            <a:r>
              <a:rPr lang="ru" sz="2000" b="1" dirty="0" smtClean="0">
                <a:latin typeface="Calibri"/>
              </a:rPr>
              <a:t>-</a:t>
            </a:r>
            <a:r>
              <a:rPr lang="ru" sz="2000" dirty="0" smtClean="0">
                <a:latin typeface="Calibri"/>
              </a:rPr>
              <a:t>это </a:t>
            </a:r>
            <a:r>
              <a:rPr lang="ru" sz="2000" dirty="0">
                <a:latin typeface="Calibri"/>
              </a:rPr>
              <a:t>единый универсальный набор профориентационных практик и инструментов для проведения мероприятий по профессиональной ориентации обучающихся.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444" y="3173312"/>
            <a:ext cx="1100328" cy="11003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684" y="4782656"/>
            <a:ext cx="1069848" cy="106984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911084" y="3536024"/>
            <a:ext cx="2340864" cy="61569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1680"/>
              </a:lnSpc>
            </a:pPr>
            <a:r>
              <a:rPr lang="ru" sz="1400" u="sng" dirty="0">
                <a:solidFill>
                  <a:srgbClr val="0563C1"/>
                </a:solidFill>
                <a:latin typeface="Calibri"/>
                <a:hlinkClick r:id="rId4"/>
              </a:rPr>
              <a:t>Методические рекомендации</a:t>
            </a:r>
            <a:r>
              <a:rPr lang="ru" sz="1400" u="sng" dirty="0">
                <a:solidFill>
                  <a:srgbClr val="0563C1"/>
                </a:solidFill>
                <a:latin typeface="Calibri"/>
              </a:rPr>
              <a:t> </a:t>
            </a:r>
            <a:r>
              <a:rPr lang="ru" sz="1400" u="sng" dirty="0">
                <a:solidFill>
                  <a:srgbClr val="0563C1"/>
                </a:solidFill>
                <a:latin typeface="Calibri"/>
                <a:hlinkClick r:id="rId4"/>
              </a:rPr>
              <a:t>по реализации по реализации</a:t>
            </a:r>
            <a:r>
              <a:rPr lang="ru" sz="1400" u="sng" dirty="0">
                <a:solidFill>
                  <a:srgbClr val="0563C1"/>
                </a:solidFill>
                <a:latin typeface="Calibri"/>
              </a:rPr>
              <a:t> профминимума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26324" y="5014304"/>
            <a:ext cx="2645664" cy="6248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1680"/>
              </a:lnSpc>
            </a:pPr>
            <a:r>
              <a:rPr lang="ru" sz="1400" u="sng">
                <a:solidFill>
                  <a:srgbClr val="0563C1"/>
                </a:solidFill>
                <a:latin typeface="Calibri"/>
                <a:hlinkClick r:id="rId5"/>
              </a:rPr>
              <a:t>Письмо от 1.06.2023 №АБ-2324/05</a:t>
            </a:r>
            <a:r>
              <a:rPr lang="ru" sz="1400" u="sng">
                <a:solidFill>
                  <a:srgbClr val="0563C1"/>
                </a:solidFill>
                <a:latin typeface="Calibri"/>
              </a:rPr>
              <a:t> «О внедрении Единой модели </a:t>
            </a:r>
            <a:r>
              <a:rPr lang="ru" sz="1400" u="sng">
                <a:solidFill>
                  <a:srgbClr val="0563C1"/>
                </a:solidFill>
                <a:latin typeface="Calibri"/>
                <a:hlinkClick r:id="rId5"/>
              </a:rPr>
              <a:t>профессиональной ориентации»</a:t>
            </a:r>
          </a:p>
        </p:txBody>
      </p:sp>
    </p:spTree>
    <p:extLst>
      <p:ext uri="{BB962C8B-B14F-4D97-AF65-F5344CB8AC3E}">
        <p14:creationId xmlns:p14="http://schemas.microsoft.com/office/powerpoint/2010/main" val="177048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4048" y="445008"/>
            <a:ext cx="3835908" cy="189585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100"/>
              </a:spcAft>
            </a:pPr>
            <a:r>
              <a:rPr lang="ru" sz="1800" b="1" dirty="0">
                <a:solidFill>
                  <a:srgbClr val="003399"/>
                </a:solidFill>
                <a:latin typeface="Calibri"/>
              </a:rPr>
              <a:t>УРОЧНАЯ ДЕЯТЕЛЬНОСТЬ</a:t>
            </a:r>
          </a:p>
          <a:p>
            <a:pPr marL="152400" indent="0">
              <a:lnSpc>
                <a:spcPts val="2160"/>
              </a:lnSpc>
            </a:pPr>
            <a:r>
              <a:rPr lang="ru" sz="1800" dirty="0">
                <a:latin typeface="Calibri"/>
              </a:rPr>
              <a:t>Уроки общеобразовательного цикла, включающие </a:t>
            </a:r>
            <a:r>
              <a:rPr lang="ru" sz="1800" b="1" dirty="0">
                <a:latin typeface="Calibri"/>
              </a:rPr>
              <a:t>элемент значимости учебного предмета для профессиональной деятельности </a:t>
            </a:r>
            <a:r>
              <a:rPr lang="ru" sz="1800" dirty="0">
                <a:latin typeface="Calibri"/>
              </a:rPr>
              <a:t>(технология, физика, химия ...) </a:t>
            </a:r>
            <a:r>
              <a:rPr lang="ru" sz="1800" b="1" dirty="0">
                <a:latin typeface="Calibri"/>
              </a:rPr>
              <a:t>будут разработаны </a:t>
            </a:r>
            <a:r>
              <a:rPr lang="ru" sz="1800" dirty="0">
                <a:latin typeface="Calibri"/>
              </a:rPr>
              <a:t>и размещены на портале «БвБ».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4340" y="3121152"/>
            <a:ext cx="3813048" cy="5516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630"/>
              </a:spcAft>
            </a:pPr>
            <a:r>
              <a:rPr lang="ru" sz="1800" b="1" dirty="0">
                <a:solidFill>
                  <a:srgbClr val="003399"/>
                </a:solidFill>
                <a:latin typeface="Calibri"/>
              </a:rPr>
              <a:t>ВНЕУРОЧНАЯ ДЕЯТЕЛЬНОСТЬ:</a:t>
            </a:r>
          </a:p>
          <a:p>
            <a:pPr indent="0">
              <a:spcAft>
                <a:spcPts val="2100"/>
              </a:spcAft>
            </a:pPr>
            <a:r>
              <a:rPr lang="ru" sz="1800" b="1" dirty="0">
                <a:solidFill>
                  <a:srgbClr val="003399"/>
                </a:solidFill>
                <a:latin typeface="Calibri"/>
              </a:rPr>
              <a:t>КУРС ЗАНЯТИЙ «РОССИЯ - МОИ ГОРИЗОНТЫ»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16018" y="408432"/>
            <a:ext cx="4139946" cy="26456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90500" indent="0">
              <a:spcAft>
                <a:spcPts val="2100"/>
              </a:spcAft>
            </a:pPr>
            <a:r>
              <a:rPr lang="ru" sz="1800" b="1" dirty="0">
                <a:solidFill>
                  <a:srgbClr val="003399"/>
                </a:solidFill>
                <a:latin typeface="Calibri"/>
              </a:rPr>
              <a:t>ВЗАИМОДЕЙСТВИЕ С РОДИТЕЛЯМИ</a:t>
            </a:r>
          </a:p>
          <a:p>
            <a:pPr marL="304800" indent="-304800">
              <a:lnSpc>
                <a:spcPts val="2160"/>
              </a:lnSpc>
              <a:spcAft>
                <a:spcPts val="210"/>
              </a:spcAft>
            </a:pPr>
            <a:r>
              <a:rPr lang="ru" sz="1800" dirty="0">
                <a:latin typeface="Calibri"/>
              </a:rPr>
              <a:t>•    Проведение </a:t>
            </a:r>
            <a:r>
              <a:rPr lang="ru" sz="1800" b="1" dirty="0">
                <a:latin typeface="Calibri"/>
              </a:rPr>
              <a:t>двух Всероссийских родительских собраний </a:t>
            </a:r>
            <a:r>
              <a:rPr lang="ru" sz="1800" dirty="0">
                <a:latin typeface="Calibri"/>
              </a:rPr>
              <a:t>по профориентации в 2023/2024 уч. году.</a:t>
            </a:r>
          </a:p>
          <a:p>
            <a:pPr marL="304800" indent="-304800">
              <a:lnSpc>
                <a:spcPts val="2160"/>
              </a:lnSpc>
              <a:spcAft>
                <a:spcPts val="210"/>
              </a:spcAft>
            </a:pPr>
            <a:r>
              <a:rPr lang="ru" sz="1800" dirty="0">
                <a:latin typeface="Calibri"/>
              </a:rPr>
              <a:t>•    Первое собрание запланировано на сентябрь 2023 г., второе собрание — на февраль 2024 г.</a:t>
            </a:r>
          </a:p>
          <a:p>
            <a:pPr marL="304800" indent="-304800">
              <a:lnSpc>
                <a:spcPts val="2136"/>
              </a:lnSpc>
            </a:pPr>
            <a:r>
              <a:rPr lang="ru" sz="1800" dirty="0">
                <a:latin typeface="Calibri"/>
              </a:rPr>
              <a:t>•    Рекомендована регулярная работа с родителями, а также привлечение их к профориентационным мероприятиям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69264" y="4044696"/>
            <a:ext cx="6439662" cy="2188464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 algn="just">
              <a:lnSpc>
                <a:spcPts val="2760"/>
              </a:lnSpc>
              <a:spcBef>
                <a:spcPts val="2100"/>
              </a:spcBef>
            </a:pPr>
            <a:r>
              <a:rPr lang="ru" sz="1800" dirty="0">
                <a:latin typeface="Calibri"/>
              </a:rPr>
              <a:t>•    Проводится </a:t>
            </a:r>
            <a:r>
              <a:rPr lang="ru" sz="1800" b="1" dirty="0">
                <a:latin typeface="Calibri"/>
              </a:rPr>
              <a:t>еженедельно (четверг) </a:t>
            </a:r>
            <a:r>
              <a:rPr lang="ru" sz="1800" dirty="0">
                <a:latin typeface="Calibri"/>
              </a:rPr>
              <a:t>по примерной рабочей программе, </a:t>
            </a:r>
            <a:r>
              <a:rPr lang="ru" sz="1800" b="1" dirty="0">
                <a:latin typeface="Calibri"/>
              </a:rPr>
              <a:t>34 часа в год;</a:t>
            </a:r>
          </a:p>
          <a:p>
            <a:pPr indent="0" algn="just">
              <a:lnSpc>
                <a:spcPts val="2760"/>
              </a:lnSpc>
            </a:pPr>
            <a:r>
              <a:rPr lang="ru" sz="1800" dirty="0">
                <a:latin typeface="Calibri"/>
              </a:rPr>
              <a:t>•    Рекомендуются к </a:t>
            </a:r>
            <a:r>
              <a:rPr lang="ru" sz="1800" b="1" dirty="0">
                <a:latin typeface="Calibri"/>
              </a:rPr>
              <a:t>проведению классными руководителями;</a:t>
            </a:r>
          </a:p>
          <a:p>
            <a:pPr indent="0" algn="just">
              <a:lnSpc>
                <a:spcPts val="2760"/>
              </a:lnSpc>
            </a:pPr>
            <a:r>
              <a:rPr lang="ru" sz="1800" b="1" dirty="0">
                <a:latin typeface="Calibri"/>
              </a:rPr>
              <a:t>•    Примерная рабочая программа </a:t>
            </a:r>
            <a:r>
              <a:rPr lang="ru" sz="1800" dirty="0">
                <a:latin typeface="Calibri"/>
              </a:rPr>
              <a:t>и </a:t>
            </a:r>
            <a:r>
              <a:rPr lang="ru" sz="1800" b="1" dirty="0">
                <a:latin typeface="Calibri"/>
              </a:rPr>
              <a:t>материалы </a:t>
            </a:r>
            <a:r>
              <a:rPr lang="ru" sz="1800" dirty="0">
                <a:latin typeface="Calibri"/>
              </a:rPr>
              <a:t>к занятиями </a:t>
            </a:r>
            <a:r>
              <a:rPr lang="ru" sz="1800" b="1" dirty="0">
                <a:latin typeface="Calibri"/>
              </a:rPr>
              <a:t>будут разработаны </a:t>
            </a:r>
            <a:r>
              <a:rPr lang="ru" sz="1800" dirty="0">
                <a:latin typeface="Calibri"/>
              </a:rPr>
              <a:t>и</a:t>
            </a:r>
          </a:p>
          <a:p>
            <a:pPr marL="197612" indent="0">
              <a:spcAft>
                <a:spcPts val="840"/>
              </a:spcAft>
            </a:pPr>
            <a:r>
              <a:rPr lang="ru" sz="1800" dirty="0">
                <a:latin typeface="Calibri"/>
              </a:rPr>
              <a:t>размещены на </a:t>
            </a:r>
            <a:r>
              <a:rPr lang="en-US" sz="1800" dirty="0">
                <a:latin typeface="Calibri"/>
              </a:rPr>
              <a:t>profmin.bvbinfo.ru;</a:t>
            </a:r>
          </a:p>
          <a:p>
            <a:pPr indent="0" algn="just">
              <a:spcAft>
                <a:spcPts val="840"/>
              </a:spcAft>
            </a:pPr>
            <a:r>
              <a:rPr lang="ru" sz="1800" dirty="0">
                <a:latin typeface="Calibri"/>
              </a:rPr>
              <a:t>•    Часть учебных занятий будут содержать вариативные модули;</a:t>
            </a:r>
          </a:p>
          <a:p>
            <a:pPr marL="197612" marR="826516" indent="-177800">
              <a:lnSpc>
                <a:spcPts val="2184"/>
              </a:lnSpc>
            </a:pPr>
            <a:r>
              <a:rPr lang="ru" sz="1800" dirty="0">
                <a:latin typeface="Calibri"/>
              </a:rPr>
              <a:t>•    В рамках занятий будут проходить профориентационные уроки, диагностики, моделирующие профессиональные пробы и др.</a:t>
            </a:r>
          </a:p>
        </p:txBody>
      </p:sp>
    </p:spTree>
    <p:extLst>
      <p:ext uri="{BB962C8B-B14F-4D97-AF65-F5344CB8AC3E}">
        <p14:creationId xmlns:p14="http://schemas.microsoft.com/office/powerpoint/2010/main" val="420137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478" y="582168"/>
            <a:ext cx="3975354" cy="25664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spcAft>
                <a:spcPts val="2310"/>
              </a:spcAft>
            </a:pPr>
            <a:r>
              <a:rPr lang="ru" sz="1800" b="1" dirty="0">
                <a:solidFill>
                  <a:srgbClr val="003399"/>
                </a:solidFill>
                <a:latin typeface="Calibri"/>
              </a:rPr>
              <a:t>ПРАКТИКО-ОРИЕНТИРОВАННЫЙ МОДУЛЬ</a:t>
            </a:r>
          </a:p>
          <a:p>
            <a:pPr marL="177800" indent="0" algn="just">
              <a:spcAft>
                <a:spcPts val="1050"/>
              </a:spcAft>
            </a:pPr>
            <a:r>
              <a:rPr lang="ru" sz="1800" dirty="0">
                <a:latin typeface="Calibri"/>
              </a:rPr>
              <a:t>•    профессиональные пробы (онлайн и очно);</a:t>
            </a:r>
          </a:p>
          <a:p>
            <a:pPr marL="177800" indent="0" algn="just">
              <a:spcAft>
                <a:spcPts val="1050"/>
              </a:spcAft>
            </a:pPr>
            <a:r>
              <a:rPr lang="ru" sz="1800" dirty="0">
                <a:latin typeface="Calibri"/>
              </a:rPr>
              <a:t>•    проектная деятельность;</a:t>
            </a:r>
          </a:p>
          <a:p>
            <a:pPr marL="469900" indent="-292100">
              <a:lnSpc>
                <a:spcPts val="2160"/>
              </a:lnSpc>
              <a:spcAft>
                <a:spcPts val="210"/>
              </a:spcAft>
            </a:pPr>
            <a:r>
              <a:rPr lang="ru" sz="1800" dirty="0">
                <a:latin typeface="Calibri"/>
              </a:rPr>
              <a:t>•    экскурсии и мастер-классы в организациях ВО и СПО, на предприятиях;</a:t>
            </a:r>
          </a:p>
          <a:p>
            <a:pPr marL="177800" indent="0" algn="just">
              <a:spcAft>
                <a:spcPts val="1050"/>
              </a:spcAft>
            </a:pPr>
            <a:r>
              <a:rPr lang="ru" sz="1800" dirty="0">
                <a:latin typeface="Calibri"/>
              </a:rPr>
              <a:t>•    конкурсы профориентационной направленности;</a:t>
            </a:r>
          </a:p>
          <a:p>
            <a:pPr marL="177800" indent="0" algn="just"/>
            <a:r>
              <a:rPr lang="ru" sz="1800" dirty="0">
                <a:latin typeface="Calibri"/>
              </a:rPr>
              <a:t>•    другие профориентационные мероприятия.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12080" y="627888"/>
            <a:ext cx="3721608" cy="264261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165100" indent="0">
              <a:spcAft>
                <a:spcPts val="2310"/>
              </a:spcAft>
            </a:pPr>
            <a:r>
              <a:rPr lang="ru" sz="1800" b="1">
                <a:solidFill>
                  <a:srgbClr val="003399"/>
                </a:solidFill>
                <a:latin typeface="Calibri"/>
              </a:rPr>
              <a:t>ДОПОЛНИТЕЛЬНОЕ ОБРАЗОВАНИЕ</a:t>
            </a:r>
          </a:p>
          <a:p>
            <a:pPr marL="304800" indent="-304800">
              <a:lnSpc>
                <a:spcPts val="2184"/>
              </a:lnSpc>
              <a:spcAft>
                <a:spcPts val="210"/>
              </a:spcAft>
            </a:pPr>
            <a:r>
              <a:rPr lang="ru" sz="1800">
                <a:latin typeface="Calibri"/>
              </a:rPr>
              <a:t>•    Посещение кружков и секций дополнительного образования.</a:t>
            </a:r>
          </a:p>
          <a:p>
            <a:pPr marL="304800" indent="-304800">
              <a:lnSpc>
                <a:spcPts val="2160"/>
              </a:lnSpc>
              <a:spcAft>
                <a:spcPts val="210"/>
              </a:spcAft>
            </a:pPr>
            <a:r>
              <a:rPr lang="ru" sz="1800">
                <a:latin typeface="Calibri"/>
              </a:rPr>
              <a:t>•    Реализация направления включает в себя выбор и посещение ознакомительных занятий в рамках ДО с учетом склонностей и образовательных потребностей.</a:t>
            </a:r>
          </a:p>
          <a:p>
            <a:pPr indent="0" algn="just"/>
            <a:r>
              <a:rPr lang="ru" sz="1800">
                <a:latin typeface="Calibri"/>
              </a:rPr>
              <a:t>•    «Навигатор дополнительного образования»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797152"/>
            <a:ext cx="2756916" cy="207264"/>
          </a:xfrm>
          <a:prstGeom prst="rect">
            <a:avLst/>
          </a:prstGeom>
        </p:spPr>
        <p:txBody>
          <a:bodyPr wrap="none" lIns="0" tIns="0" rIns="0" bIns="0">
            <a:noAutofit/>
          </a:bodyPr>
          <a:lstStyle/>
          <a:p>
            <a:pPr indent="0">
              <a:spcAft>
                <a:spcPts val="2940"/>
              </a:spcAft>
            </a:pPr>
            <a:r>
              <a:rPr lang="ru" sz="1800" b="1" dirty="0">
                <a:solidFill>
                  <a:srgbClr val="003399"/>
                </a:solidFill>
                <a:latin typeface="Calibri"/>
              </a:rPr>
              <a:t>ПРОФЕССИОНАЛЬНОЕ ОБУЧЕНИЕ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6157" y="5276088"/>
            <a:ext cx="4766310" cy="475488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indent="0">
              <a:lnSpc>
                <a:spcPts val="2184"/>
              </a:lnSpc>
              <a:spcBef>
                <a:spcPts val="2940"/>
              </a:spcBef>
            </a:pPr>
            <a:r>
              <a:rPr lang="ru" sz="1800" dirty="0">
                <a:latin typeface="Calibri"/>
              </a:rPr>
              <a:t>Выбор и обучение по программам профессионального обучения школьников на базе СПО.</a:t>
            </a:r>
          </a:p>
        </p:txBody>
      </p:sp>
    </p:spTree>
    <p:extLst>
      <p:ext uri="{BB962C8B-B14F-4D97-AF65-F5344CB8AC3E}">
        <p14:creationId xmlns:p14="http://schemas.microsoft.com/office/powerpoint/2010/main" val="383164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192395577"/>
              </p:ext>
            </p:extLst>
          </p:nvPr>
        </p:nvGraphicFramePr>
        <p:xfrm>
          <a:off x="107505" y="260648"/>
          <a:ext cx="8595244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10843" y="1772816"/>
            <a:ext cx="8391906" cy="48245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88900" indent="0" algn="just">
              <a:lnSpc>
                <a:spcPts val="2880"/>
              </a:lnSpc>
              <a:spcBef>
                <a:spcPts val="2520"/>
              </a:spcBef>
            </a:pPr>
            <a:endParaRPr lang="ru" sz="1400" dirty="0"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4" y="5517232"/>
            <a:ext cx="3109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ВИДЫ РАБОТ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570709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0843" y="1772816"/>
            <a:ext cx="8391906" cy="4824536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88900" indent="0" algn="just">
              <a:lnSpc>
                <a:spcPts val="2880"/>
              </a:lnSpc>
              <a:spcBef>
                <a:spcPts val="2520"/>
              </a:spcBef>
            </a:pPr>
            <a:endParaRPr lang="ru" sz="1400" dirty="0">
              <a:latin typeface="Calibri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333943"/>
              </p:ext>
            </p:extLst>
          </p:nvPr>
        </p:nvGraphicFramePr>
        <p:xfrm>
          <a:off x="410310" y="692696"/>
          <a:ext cx="8192971" cy="561662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{3B4B98B0-60AC-42C2-AFA5-B58CD77FA1E5}</a:tableStyleId>
              </a:tblPr>
              <a:tblGrid>
                <a:gridCol w="8192971"/>
              </a:tblGrid>
              <a:tr h="1306003">
                <a:tc>
                  <a:txBody>
                    <a:bodyPr/>
                    <a:lstStyle/>
                    <a:p>
                      <a:pPr marL="67945" marR="61595" algn="just">
                        <a:spcAft>
                          <a:spcPts val="0"/>
                        </a:spcAft>
                        <a:tabLst>
                          <a:tab pos="1597025" algn="l"/>
                        </a:tabLst>
                      </a:pPr>
                      <a:r>
                        <a:rPr lang="ru-RU" sz="1800" dirty="0">
                          <a:effectLst/>
                        </a:rPr>
                        <a:t>Организация	</a:t>
                      </a:r>
                      <a:r>
                        <a:rPr lang="ru-RU" sz="1800" spc="-5" dirty="0">
                          <a:effectLst/>
                        </a:rPr>
                        <a:t>участия</a:t>
                      </a:r>
                      <a:r>
                        <a:rPr lang="ru-RU" sz="1800" spc="-29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школьников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6-11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классов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</a:t>
                      </a:r>
                      <a:r>
                        <a:rPr lang="ru-RU" sz="1800" spc="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проекте</a:t>
                      </a:r>
                      <a:r>
                        <a:rPr lang="ru-RU" sz="1800" spc="1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«Билет</a:t>
                      </a:r>
                      <a:r>
                        <a:rPr lang="ru-RU" sz="1800" spc="-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в</a:t>
                      </a:r>
                      <a:r>
                        <a:rPr lang="ru-RU" sz="1800" spc="-10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будущее» (регистрация, верификация, диагностика, мероприятия проекта)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57124">
                <a:tc>
                  <a:txBody>
                    <a:bodyPr/>
                    <a:lstStyle/>
                    <a:p>
                      <a:pPr marL="67945" marR="60960">
                        <a:spcAft>
                          <a:spcPts val="0"/>
                        </a:spcAft>
                        <a:tabLst>
                          <a:tab pos="1195070" algn="l"/>
                          <a:tab pos="1592580" algn="l"/>
                        </a:tabLst>
                      </a:pPr>
                      <a:r>
                        <a:rPr lang="ru-RU" sz="1800" dirty="0">
                          <a:effectLst/>
                        </a:rPr>
                        <a:t>Организация		</a:t>
                      </a:r>
                      <a:r>
                        <a:rPr lang="ru-RU" sz="1800" spc="-5" dirty="0">
                          <a:effectLst/>
                        </a:rPr>
                        <a:t>участия</a:t>
                      </a:r>
                      <a:r>
                        <a:rPr lang="ru-RU" sz="1800" spc="-285" dirty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школьников	в	</a:t>
                      </a:r>
                      <a:r>
                        <a:rPr lang="ru-RU" sz="1800" spc="-5" dirty="0">
                          <a:effectLst/>
                        </a:rPr>
                        <a:t>проекте</a:t>
                      </a:r>
                      <a:endParaRPr lang="ru-RU" sz="1800" dirty="0">
                        <a:effectLst/>
                      </a:endParaRPr>
                    </a:p>
                    <a:p>
                      <a:pPr marL="67945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</a:t>
                      </a:r>
                      <a:r>
                        <a:rPr lang="ru-RU" sz="1800" dirty="0" err="1" smtClean="0">
                          <a:effectLst/>
                        </a:rPr>
                        <a:t>ПРОеКТОриЯ</a:t>
                      </a:r>
                      <a:r>
                        <a:rPr lang="ru-RU" sz="1800" dirty="0" smtClean="0">
                          <a:effectLst/>
                        </a:rPr>
                        <a:t>»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35333">
                <a:tc>
                  <a:txBody>
                    <a:bodyPr/>
                    <a:lstStyle/>
                    <a:p>
                      <a:pPr marL="67945" marR="60960">
                        <a:spcAft>
                          <a:spcPts val="0"/>
                        </a:spcAft>
                        <a:tabLst>
                          <a:tab pos="1195070" algn="l"/>
                          <a:tab pos="1592580" algn="l"/>
                        </a:tabLst>
                      </a:pPr>
                      <a:r>
                        <a:rPr lang="ru-RU" sz="1800" dirty="0" smtClean="0">
                          <a:solidFill>
                            <a:srgbClr val="C00000"/>
                          </a:solidFill>
                          <a:effectLst/>
                        </a:rPr>
                        <a:t>Профориентационные </a:t>
                      </a:r>
                      <a:r>
                        <a:rPr lang="ru-RU" sz="1800" dirty="0">
                          <a:solidFill>
                            <a:srgbClr val="C00000"/>
                          </a:solidFill>
                          <a:effectLst/>
                        </a:rPr>
                        <a:t>занятия «Моя Россия – мои горизонты»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870668">
                <a:tc>
                  <a:txBody>
                    <a:bodyPr/>
                    <a:lstStyle/>
                    <a:p>
                      <a:pPr marL="67945" marR="60960">
                        <a:spcAft>
                          <a:spcPts val="0"/>
                        </a:spcAft>
                        <a:tabLst>
                          <a:tab pos="1195070" algn="l"/>
                          <a:tab pos="1592580" algn="l"/>
                        </a:tabLst>
                      </a:pPr>
                      <a:r>
                        <a:rPr lang="ru-RU" sz="1800" dirty="0" smtClean="0">
                          <a:solidFill>
                            <a:srgbClr val="00B050"/>
                          </a:solidFill>
                          <a:effectLst/>
                        </a:rPr>
                        <a:t>НОВОЕ!!!        Участие </a:t>
                      </a:r>
                      <a:r>
                        <a:rPr lang="ru-RU" sz="1800" dirty="0">
                          <a:solidFill>
                            <a:srgbClr val="00B050"/>
                          </a:solidFill>
                          <a:effectLst/>
                        </a:rPr>
                        <a:t>в инновационном проекте</a:t>
                      </a:r>
                    </a:p>
                    <a:p>
                      <a:pPr marL="67945" marR="60960">
                        <a:spcAft>
                          <a:spcPts val="0"/>
                        </a:spcAft>
                        <a:tabLst>
                          <a:tab pos="1195070" algn="l"/>
                          <a:tab pos="1592580" algn="l"/>
                        </a:tabLst>
                      </a:pPr>
                      <a:r>
                        <a:rPr lang="ru-RU" sz="1800" dirty="0">
                          <a:solidFill>
                            <a:srgbClr val="00B050"/>
                          </a:solidFill>
                          <a:effectLst/>
                        </a:rPr>
                        <a:t>«Профориентационный </a:t>
                      </a:r>
                      <a:r>
                        <a:rPr lang="ru-RU" sz="1800" dirty="0" err="1">
                          <a:solidFill>
                            <a:srgbClr val="00B050"/>
                          </a:solidFill>
                          <a:effectLst/>
                        </a:rPr>
                        <a:t>нетворкинг</a:t>
                      </a:r>
                      <a:r>
                        <a:rPr lang="ru-RU" sz="1800" dirty="0">
                          <a:solidFill>
                            <a:srgbClr val="00B050"/>
                          </a:solidFill>
                          <a:effectLst/>
                        </a:rPr>
                        <a:t>»</a:t>
                      </a:r>
                      <a:endParaRPr lang="ru-RU" sz="1800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25669">
                <a:tc>
                  <a:txBody>
                    <a:bodyPr/>
                    <a:lstStyle/>
                    <a:p>
                      <a:pPr marL="67945" marR="60960">
                        <a:spcAft>
                          <a:spcPts val="0"/>
                        </a:spcAft>
                        <a:tabLst>
                          <a:tab pos="1195070" algn="l"/>
                          <a:tab pos="1592580" algn="l"/>
                        </a:tabLst>
                      </a:pPr>
                      <a:r>
                        <a:rPr lang="ru-RU" sz="1800" dirty="0">
                          <a:effectLst/>
                        </a:rPr>
                        <a:t>Районный «Фестиваль профессий»  с приглашением представителей ВУЗов, </a:t>
                      </a:r>
                      <a:r>
                        <a:rPr lang="ru-RU" sz="1800" dirty="0" err="1">
                          <a:effectLst/>
                        </a:rPr>
                        <a:t>ССУЗов</a:t>
                      </a:r>
                      <a:r>
                        <a:rPr lang="ru-RU" sz="1800" dirty="0">
                          <a:effectLst/>
                        </a:rPr>
                        <a:t>, представителей различных профессий, организацией работы площадки в формате «родитель-ребенок-работодатель»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021826">
                <a:tc>
                  <a:txBody>
                    <a:bodyPr/>
                    <a:lstStyle/>
                    <a:p>
                      <a:pPr marL="67945">
                        <a:lnSpc>
                          <a:spcPts val="1345"/>
                        </a:lnSpc>
                        <a:spcAft>
                          <a:spcPts val="0"/>
                        </a:spcAft>
                        <a:tabLst>
                          <a:tab pos="1149985" algn="l"/>
                          <a:tab pos="1946275" algn="l"/>
                        </a:tabLst>
                      </a:pPr>
                      <a:endParaRPr lang="ru-RU" sz="1800" dirty="0" smtClean="0">
                        <a:effectLst/>
                      </a:endParaRPr>
                    </a:p>
                    <a:p>
                      <a:pPr marL="67945">
                        <a:lnSpc>
                          <a:spcPts val="1345"/>
                        </a:lnSpc>
                        <a:spcAft>
                          <a:spcPts val="0"/>
                        </a:spcAft>
                        <a:tabLst>
                          <a:tab pos="1149985" algn="l"/>
                          <a:tab pos="1946275" algn="l"/>
                        </a:tabLst>
                      </a:pPr>
                      <a:r>
                        <a:rPr lang="ru-RU" sz="1800" dirty="0" smtClean="0">
                          <a:effectLst/>
                        </a:rPr>
                        <a:t>Всероссийское </a:t>
                      </a:r>
                      <a:r>
                        <a:rPr lang="ru-RU" sz="1800" dirty="0">
                          <a:effectLst/>
                        </a:rPr>
                        <a:t>родительское </a:t>
                      </a:r>
                      <a:r>
                        <a:rPr lang="ru-RU" sz="1800" dirty="0" smtClean="0">
                          <a:effectLst/>
                        </a:rPr>
                        <a:t>собрание «Выбор </a:t>
                      </a:r>
                      <a:r>
                        <a:rPr lang="ru-RU" sz="1800" dirty="0">
                          <a:effectLst/>
                        </a:rPr>
                        <a:t>профессии – выбор будущего»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838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836712"/>
            <a:ext cx="7427168" cy="1958330"/>
          </a:xfrm>
        </p:spPr>
        <p:txBody>
          <a:bodyPr>
            <a:noAutofit/>
          </a:bodyPr>
          <a:lstStyle/>
          <a:p>
            <a:r>
              <a:rPr lang="ru-RU" sz="2800" dirty="0"/>
              <a:t>ПРОФОРИЕНТАЦИОННЫЙ НЕТВОРКИНГ</a:t>
            </a:r>
            <a:br>
              <a:rPr lang="ru-RU" sz="2800" dirty="0"/>
            </a:br>
            <a:r>
              <a:rPr lang="ru-RU" sz="2800" dirty="0"/>
              <a:t>«РЕБЕНОК-РОДИТЕЛЬ-РАБОТОДАТЕЛЬ»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2636912"/>
            <a:ext cx="4680520" cy="38164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>
                <a:latin typeface="Montserrat Medium"/>
              </a:rPr>
              <a:t>создание </a:t>
            </a:r>
            <a:r>
              <a:rPr lang="ru-RU" dirty="0" smtClean="0">
                <a:latin typeface="Montserrat Medium"/>
              </a:rPr>
              <a:t>на </a:t>
            </a:r>
            <a:r>
              <a:rPr lang="ru-RU" dirty="0">
                <a:latin typeface="Montserrat Medium"/>
              </a:rPr>
              <a:t>принципах социального партнерства постоянно действующих площадок для организации коммуникации, взаимодействия основных участников профориентационного процесса в контуре «Ребенок – Родитель – Работодатель».</a:t>
            </a:r>
            <a:endParaRPr lang="ru-RU" dirty="0"/>
          </a:p>
        </p:txBody>
      </p:sp>
      <p:pic>
        <p:nvPicPr>
          <p:cNvPr id="6146" name="Picture 2" descr="C:\Users\Svetlana Braun\Downloads\networki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9" r="22679"/>
          <a:stretch/>
        </p:blipFill>
        <p:spPr bwMode="auto">
          <a:xfrm>
            <a:off x="302958" y="2996952"/>
            <a:ext cx="3785556" cy="227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847850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xmlns:lc="http://schemas.openxmlformats.org/drawingml/2006/lockedCanvas" id="{E0825D63-7EDB-4346-5AEC-C2B59D2511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26753"/>
            <a:ext cx="1963386" cy="98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6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НЕТВОРКИНГ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3178696" cy="3489176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 способ выстраивания личной сети </a:t>
            </a:r>
            <a:r>
              <a:rPr lang="ru-RU" dirty="0" smtClean="0"/>
              <a:t>контактов</a:t>
            </a:r>
          </a:p>
          <a:p>
            <a:r>
              <a:rPr lang="ru-RU" dirty="0"/>
              <a:t>создании собственного уникального </a:t>
            </a:r>
            <a:r>
              <a:rPr lang="ru-RU" dirty="0" smtClean="0"/>
              <a:t>ПРОФОРИЕНТАЦИОННОГО СООБЩЕСТВА</a:t>
            </a:r>
          </a:p>
          <a:p>
            <a:r>
              <a:rPr lang="ru-RU" dirty="0"/>
              <a:t>полезные знакомства с людьми в </a:t>
            </a:r>
            <a:r>
              <a:rPr lang="ru-RU" dirty="0" err="1" smtClean="0"/>
              <a:t>профориентационной</a:t>
            </a:r>
            <a:r>
              <a:rPr lang="ru-RU" dirty="0" smtClean="0"/>
              <a:t>  среде</a:t>
            </a:r>
          </a:p>
          <a:p>
            <a:r>
              <a:rPr lang="ru-RU" dirty="0"/>
              <a:t>выгодный обмен </a:t>
            </a:r>
            <a:r>
              <a:rPr lang="ru-RU" dirty="0" smtClean="0"/>
              <a:t>контактами 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 descr="C:\Users\POLINA\Desktop\scale_120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412" y="2132856"/>
            <a:ext cx="4962128" cy="248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46133" y="1268760"/>
            <a:ext cx="48393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КОНТУР </a:t>
            </a:r>
            <a:r>
              <a:rPr lang="ru-RU" dirty="0" smtClean="0"/>
              <a:t>«РЕБЕНОК-РОДИТЕЛЬ-РАБОТОДАТЕЛЬ</a:t>
            </a:r>
            <a:r>
              <a:rPr lang="ru-RU" dirty="0"/>
              <a:t>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68480" y="4627612"/>
            <a:ext cx="4807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ШКОЛА  – ПЛОЩАДКА ДЛЯ КОММУНИКАЦИИ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0058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998" y="3501008"/>
            <a:ext cx="8064896" cy="2949100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12800" b="1" dirty="0" smtClean="0">
                <a:solidFill>
                  <a:srgbClr val="FF0000"/>
                </a:solidFill>
              </a:rPr>
              <a:t>!!!! Информационное сопровождение</a:t>
            </a:r>
          </a:p>
          <a:p>
            <a:pPr marL="0" indent="0" algn="ctr">
              <a:buNone/>
            </a:pPr>
            <a:r>
              <a:rPr lang="ru-RU" sz="4500" b="1" dirty="0" smtClean="0"/>
              <a:t>Сайт</a:t>
            </a:r>
          </a:p>
          <a:p>
            <a:pPr marL="0" indent="0" algn="ctr">
              <a:buNone/>
            </a:pPr>
            <a:r>
              <a:rPr lang="ru-RU" sz="4500" b="1" dirty="0" err="1" smtClean="0"/>
              <a:t>Госпаблик</a:t>
            </a:r>
            <a:r>
              <a:rPr lang="ru-RU" sz="4500" b="1" dirty="0" smtClean="0"/>
              <a:t> </a:t>
            </a:r>
          </a:p>
          <a:p>
            <a:pPr marL="0" indent="0" algn="ctr">
              <a:buNone/>
            </a:pPr>
            <a:r>
              <a:rPr lang="ru-RU" sz="4500" b="1" dirty="0" smtClean="0"/>
              <a:t>Чаты </a:t>
            </a:r>
            <a:r>
              <a:rPr lang="ru-RU" sz="4500" b="1" dirty="0" err="1" smtClean="0"/>
              <a:t>Сферум</a:t>
            </a:r>
            <a:endParaRPr lang="ru-RU" sz="4500" b="1" dirty="0" smtClean="0"/>
          </a:p>
          <a:p>
            <a:pPr marL="0" indent="0" algn="ctr">
              <a:buNone/>
            </a:pPr>
            <a:r>
              <a:rPr lang="ru-RU" sz="4500" b="1" dirty="0" smtClean="0"/>
              <a:t>Родительские собрания/другие форматы встреч</a:t>
            </a:r>
          </a:p>
          <a:p>
            <a:pPr marL="0" indent="0" algn="ctr">
              <a:buNone/>
            </a:pPr>
            <a:r>
              <a:rPr lang="ru-RU" sz="4500" b="1" dirty="0" smtClean="0"/>
              <a:t>Другие информационные каналы /родители</a:t>
            </a:r>
          </a:p>
          <a:p>
            <a:pPr marL="0" indent="0" algn="ctr">
              <a:buNone/>
            </a:pPr>
            <a:r>
              <a:rPr lang="ru-RU" sz="4500" b="1" dirty="0" smtClean="0">
                <a:solidFill>
                  <a:srgbClr val="FF0000"/>
                </a:solidFill>
              </a:rPr>
              <a:t>!!! Обязательное включение классных руководителей</a:t>
            </a:r>
          </a:p>
          <a:p>
            <a:pPr marL="0" indent="0" algn="ctr">
              <a:buNone/>
            </a:pPr>
            <a:endParaRPr lang="ru-RU" sz="4500" b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sz="7400" b="1" dirty="0" smtClean="0">
                <a:solidFill>
                  <a:srgbClr val="FF0000"/>
                </a:solidFill>
              </a:rPr>
              <a:t>Наша группа «Профориентация </a:t>
            </a:r>
            <a:r>
              <a:rPr lang="en-US" sz="7400" b="1" dirty="0" smtClean="0">
                <a:solidFill>
                  <a:srgbClr val="FF0000"/>
                </a:solidFill>
              </a:rPr>
              <a:t>I </a:t>
            </a:r>
            <a:r>
              <a:rPr lang="ru-RU" sz="7400" b="1" dirty="0" err="1" smtClean="0">
                <a:solidFill>
                  <a:srgbClr val="FF0000"/>
                </a:solidFill>
              </a:rPr>
              <a:t>Ермаковский</a:t>
            </a:r>
            <a:r>
              <a:rPr lang="ru-RU" sz="7400" b="1" dirty="0" smtClean="0">
                <a:solidFill>
                  <a:srgbClr val="FF0000"/>
                </a:solidFill>
              </a:rPr>
              <a:t> район»</a:t>
            </a:r>
          </a:p>
          <a:p>
            <a:pPr marL="0" indent="0" algn="ctr">
              <a:buNone/>
            </a:pPr>
            <a:r>
              <a:rPr lang="ru-RU" sz="7400" b="1" dirty="0" smtClean="0">
                <a:solidFill>
                  <a:srgbClr val="FF0000"/>
                </a:solidFill>
              </a:rPr>
              <a:t> в ВК </a:t>
            </a:r>
          </a:p>
          <a:p>
            <a:pPr marL="0" indent="0" algn="ctr">
              <a:buNone/>
            </a:pPr>
            <a:r>
              <a:rPr lang="ru-RU" sz="7400" b="1" dirty="0" smtClean="0">
                <a:solidFill>
                  <a:srgbClr val="FF0000"/>
                </a:solidFill>
              </a:rPr>
              <a:t>ГРУППА СОЗДАНА ДЛЯ РОДИТЕЛЕЙ, ДЕТЕЙ, ПЕДАГОГОВ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026" name="Picture 2" descr="C:\Users\POLINA\Downloads\2024-08-27_11-49-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30705"/>
            <a:ext cx="6173564" cy="281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69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1793</TotalTime>
  <Words>727</Words>
  <Application>Microsoft Office PowerPoint</Application>
  <PresentationFormat>Экран (4:3)</PresentationFormat>
  <Paragraphs>85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Участники проекта  «Билет в будущее»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ПРОФОРИЕНТАЦИОННЫЙ НЕТВОРКИНГ «РЕБЕНОК-РОДИТЕЛЬ-РАБОТОДАТЕЛЬ»</vt:lpstr>
      <vt:lpstr>НЕТВОРКИНГ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МБУ Ермаковский ИМЦ</dc:creator>
  <cp:lastModifiedBy>Пользователь Windows</cp:lastModifiedBy>
  <cp:revision>42</cp:revision>
  <dcterms:created xsi:type="dcterms:W3CDTF">2024-08-13T07:35:51Z</dcterms:created>
  <dcterms:modified xsi:type="dcterms:W3CDTF">2024-08-27T06:01:42Z</dcterms:modified>
</cp:coreProperties>
</file>