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4" r:id="rId2"/>
    <p:sldId id="262" r:id="rId3"/>
    <p:sldId id="316" r:id="rId4"/>
    <p:sldId id="313" r:id="rId5"/>
    <p:sldId id="286" r:id="rId6"/>
    <p:sldId id="314" r:id="rId7"/>
    <p:sldId id="321" r:id="rId8"/>
    <p:sldId id="322" r:id="rId9"/>
    <p:sldId id="310" r:id="rId10"/>
    <p:sldId id="282" r:id="rId11"/>
    <p:sldId id="315" r:id="rId12"/>
    <p:sldId id="318" r:id="rId13"/>
    <p:sldId id="320" r:id="rId14"/>
    <p:sldId id="319" r:id="rId15"/>
    <p:sldId id="317" r:id="rId16"/>
    <p:sldId id="323" r:id="rId17"/>
    <p:sldId id="309" r:id="rId1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01" autoAdjust="0"/>
    <p:restoredTop sz="94660"/>
  </p:normalViewPr>
  <p:slideViewPr>
    <p:cSldViewPr snapToGrid="0">
      <p:cViewPr>
        <p:scale>
          <a:sx n="62" d="100"/>
          <a:sy n="62" d="100"/>
        </p:scale>
        <p:origin x="-2316" y="-112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89981-E6B1-4C12-B238-A525573F1ECF}" type="datetimeFigureOut">
              <a:rPr lang="ru-RU" smtClean="0"/>
              <a:t>30.08.2024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3E58A-6B43-4277-9D49-462EB7537B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35893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89981-E6B1-4C12-B238-A525573F1ECF}" type="datetimeFigureOut">
              <a:rPr lang="ru-RU" smtClean="0"/>
              <a:t>30.08.2024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3E58A-6B43-4277-9D49-462EB7537B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94495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89981-E6B1-4C12-B238-A525573F1ECF}" type="datetimeFigureOut">
              <a:rPr lang="ru-RU" smtClean="0"/>
              <a:t>30.08.2024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3E58A-6B43-4277-9D49-462EB7537B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53252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89981-E6B1-4C12-B238-A525573F1ECF}" type="datetimeFigureOut">
              <a:rPr lang="ru-RU" smtClean="0"/>
              <a:t>30.08.2024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3E58A-6B43-4277-9D49-462EB7537B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62171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89981-E6B1-4C12-B238-A525573F1ECF}" type="datetimeFigureOut">
              <a:rPr lang="ru-RU" smtClean="0"/>
              <a:t>30.08.2024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3E58A-6B43-4277-9D49-462EB7537B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2158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89981-E6B1-4C12-B238-A525573F1ECF}" type="datetimeFigureOut">
              <a:rPr lang="ru-RU" smtClean="0"/>
              <a:t>30.08.2024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3E58A-6B43-4277-9D49-462EB7537B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79087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89981-E6B1-4C12-B238-A525573F1ECF}" type="datetimeFigureOut">
              <a:rPr lang="ru-RU" smtClean="0"/>
              <a:t>30.08.2024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3E58A-6B43-4277-9D49-462EB7537B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25595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89981-E6B1-4C12-B238-A525573F1ECF}" type="datetimeFigureOut">
              <a:rPr lang="ru-RU" smtClean="0"/>
              <a:t>30.08.2024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3E58A-6B43-4277-9D49-462EB7537B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07776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89981-E6B1-4C12-B238-A525573F1ECF}" type="datetimeFigureOut">
              <a:rPr lang="ru-RU" smtClean="0"/>
              <a:t>30.08.2024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3E58A-6B43-4277-9D49-462EB7537B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97064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89981-E6B1-4C12-B238-A525573F1ECF}" type="datetimeFigureOut">
              <a:rPr lang="ru-RU" smtClean="0"/>
              <a:t>30.08.2024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3E58A-6B43-4277-9D49-462EB7537B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34774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89981-E6B1-4C12-B238-A525573F1ECF}" type="datetimeFigureOut">
              <a:rPr lang="ru-RU" smtClean="0"/>
              <a:t>30.08.2024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B3E58A-6B43-4277-9D49-462EB7537B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53102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E89981-E6B1-4C12-B238-A525573F1ECF}" type="datetimeFigureOut">
              <a:rPr lang="ru-RU" smtClean="0"/>
              <a:t>30.08.2024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3E58A-6B43-4277-9D49-462EB7537B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8370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42051"/>
          </a:xfrm>
          <a:prstGeom prst="rect">
            <a:avLst/>
          </a:prstGeom>
        </p:spPr>
      </p:pic>
      <p:sp>
        <p:nvSpPr>
          <p:cNvPr id="11" name="Заголовок 10"/>
          <p:cNvSpPr>
            <a:spLocks noGrp="1"/>
          </p:cNvSpPr>
          <p:nvPr>
            <p:ph type="title"/>
          </p:nvPr>
        </p:nvSpPr>
        <p:spPr>
          <a:xfrm>
            <a:off x="838200" y="696686"/>
            <a:ext cx="10515600" cy="685800"/>
          </a:xfrm>
        </p:spPr>
        <p:txBody>
          <a:bodyPr>
            <a:normAutofit/>
          </a:bodyPr>
          <a:lstStyle/>
          <a:p>
            <a:pPr algn="ctr"/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Муниципальное бюджетное дошкольное образовательное учреждение </a:t>
            </a:r>
            <a:b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«Ермаковский детский сад №5 комбинированного вида»</a:t>
            </a:r>
          </a:p>
        </p:txBody>
      </p:sp>
      <p:sp>
        <p:nvSpPr>
          <p:cNvPr id="12" name="Объект 11"/>
          <p:cNvSpPr>
            <a:spLocks noGrp="1"/>
          </p:cNvSpPr>
          <p:nvPr>
            <p:ph idx="1"/>
          </p:nvPr>
        </p:nvSpPr>
        <p:spPr>
          <a:xfrm>
            <a:off x="1447799" y="1125635"/>
            <a:ext cx="7598229" cy="4590779"/>
          </a:xfrm>
        </p:spPr>
        <p:txBody>
          <a:bodyPr>
            <a:normAutofit fontScale="25000" lnSpcReduction="20000"/>
          </a:bodyPr>
          <a:lstStyle/>
          <a:p>
            <a:pPr mar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9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«Использование дидактического пособия </a:t>
            </a:r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9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«ЗВУКО-БУКВА ЛЕНД»</a:t>
            </a:r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9600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формирование </a:t>
            </a:r>
            <a:r>
              <a:rPr lang="ru-RU" sz="9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звуковой аналитико-синтетической активности, как  предпосылки обучения грамоте детей 5-7 лет с тяжелыми нарушениями речи»</a:t>
            </a:r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sz="96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spcAft>
                <a:spcPts val="0"/>
              </a:spcAft>
              <a:buNone/>
            </a:pPr>
            <a:r>
              <a:rPr lang="ru-RU" sz="96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Еремеева</a:t>
            </a:r>
            <a:r>
              <a:rPr lang="ru-RU" sz="9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Ирина  Владимировна,</a:t>
            </a:r>
          </a:p>
          <a:p>
            <a:pPr marL="0" indent="0">
              <a:spcAft>
                <a:spcPts val="0"/>
              </a:spcAft>
              <a:buNone/>
            </a:pPr>
            <a:r>
              <a:rPr lang="ru-RU" sz="9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учитель-логопед разновозрастной группы </a:t>
            </a:r>
          </a:p>
          <a:p>
            <a:pPr marL="0" indent="0">
              <a:buNone/>
            </a:pPr>
            <a:r>
              <a:rPr lang="ru-RU" sz="9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компенсирующей направленности</a:t>
            </a:r>
          </a:p>
          <a:p>
            <a:pPr marL="0" indent="0" algn="ctr">
              <a:buNone/>
            </a:pPr>
            <a:r>
              <a:rPr lang="ru-RU" sz="5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АВГУСТ  2024 г.</a:t>
            </a:r>
          </a:p>
          <a:p>
            <a:pPr marL="0" indent="0">
              <a:spcAft>
                <a:spcPts val="0"/>
              </a:spcAft>
              <a:buNone/>
            </a:pPr>
            <a:endParaRPr lang="ru-RU" sz="96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Aft>
                <a:spcPts val="0"/>
              </a:spcAft>
              <a:buNone/>
            </a:pPr>
            <a:endParaRPr lang="ru-RU" dirty="0"/>
          </a:p>
          <a:p>
            <a:pPr marL="0" indent="0">
              <a:spcAft>
                <a:spcPts val="0"/>
              </a:spcAft>
              <a:buNone/>
            </a:pPr>
            <a:endParaRPr lang="ru-RU" dirty="0"/>
          </a:p>
          <a:p>
            <a:pPr marL="0" indent="0">
              <a:spcAft>
                <a:spcPts val="0"/>
              </a:spcAft>
              <a:buNone/>
            </a:pPr>
            <a:r>
              <a:rPr lang="ru-RU" sz="64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06542" y="1542232"/>
            <a:ext cx="2733185" cy="3365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13821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42051"/>
          </a:xfrm>
          <a:prstGeom prst="rect">
            <a:avLst/>
          </a:prstGeom>
        </p:spPr>
      </p:pic>
      <p:sp>
        <p:nvSpPr>
          <p:cNvPr id="11" name="Заголовок 10"/>
          <p:cNvSpPr>
            <a:spLocks noGrp="1"/>
          </p:cNvSpPr>
          <p:nvPr>
            <p:ph type="title"/>
          </p:nvPr>
        </p:nvSpPr>
        <p:spPr>
          <a:xfrm>
            <a:off x="1216152" y="365125"/>
            <a:ext cx="10137648" cy="843189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Описание практики</a:t>
            </a:r>
          </a:p>
        </p:txBody>
      </p:sp>
      <p:sp>
        <p:nvSpPr>
          <p:cNvPr id="12" name="Объект 11"/>
          <p:cNvSpPr>
            <a:spLocks noGrp="1"/>
          </p:cNvSpPr>
          <p:nvPr>
            <p:ph idx="1"/>
          </p:nvPr>
        </p:nvSpPr>
        <p:spPr>
          <a:xfrm>
            <a:off x="838200" y="987552"/>
            <a:ext cx="10515600" cy="4489399"/>
          </a:xfrm>
        </p:spPr>
        <p:txBody>
          <a:bodyPr>
            <a:noAutofit/>
          </a:bodyPr>
          <a:lstStyle/>
          <a:p>
            <a:pPr marL="0" indent="0" algn="just">
              <a:spcAft>
                <a:spcPts val="0"/>
              </a:spcAft>
              <a:buNone/>
            </a:pPr>
            <a:endParaRPr lang="ru-RU" sz="1800" dirty="0">
              <a:ea typeface="Calibri"/>
              <a:cs typeface="Times New Roman"/>
            </a:endParaRPr>
          </a:p>
          <a:p>
            <a:pPr algn="just">
              <a:spcAft>
                <a:spcPts val="0"/>
              </a:spcAft>
            </a:pPr>
            <a:r>
              <a:rPr lang="ru-RU" sz="2400" dirty="0">
                <a:latin typeface="Times New Roman"/>
                <a:ea typeface="Calibri"/>
              </a:rPr>
              <a:t>Дидактическое пособие «ЗВУКО-БУКВА ЛЕНД» позволяет разнообразить формы и методы работы при развитии фонематических процессов и  подготовке детей к обучению грамотности. Пособие позволяет  включать в организованную образовательную деятельность игровые ситуации, направленные на то, чтобы снять напряжение, переключить внимание детей с одного учебного задания на другое. Работа по данному вопросу - это один из методов личностно - ориентированного подхода по формированию фонематических процессов и обучению основам грамотности  детей, что  позволяет создать ситуацию успеха для каждого воспитанника и положительное отношение к процессу обучения. </a:t>
            </a:r>
            <a:endParaRPr lang="ru-RU" sz="2400" u="sng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01966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7938"/>
            <a:ext cx="12193588" cy="6840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 descr="I:\для практики ЗвукоБукволенд\Фото Буква ленд на 27.04.24. на презентацию\Фото в презентацию\IMG_20230303_101409.jp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328962" y="393760"/>
            <a:ext cx="9535664" cy="60688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42726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42051"/>
          </a:xfrm>
          <a:prstGeom prst="rect">
            <a:avLst/>
          </a:prstGeom>
        </p:spPr>
      </p:pic>
      <p:sp>
        <p:nvSpPr>
          <p:cNvPr id="11" name="Заголовок 10"/>
          <p:cNvSpPr>
            <a:spLocks noGrp="1"/>
          </p:cNvSpPr>
          <p:nvPr>
            <p:ph type="title"/>
          </p:nvPr>
        </p:nvSpPr>
        <p:spPr>
          <a:xfrm>
            <a:off x="1216152" y="365125"/>
            <a:ext cx="10137648" cy="843189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Проблемы, цели, ключевые задачи, на решение которых направлена практика</a:t>
            </a:r>
          </a:p>
        </p:txBody>
      </p:sp>
      <p:sp>
        <p:nvSpPr>
          <p:cNvPr id="12" name="Объект 11"/>
          <p:cNvSpPr>
            <a:spLocks noGrp="1"/>
          </p:cNvSpPr>
          <p:nvPr>
            <p:ph idx="1"/>
          </p:nvPr>
        </p:nvSpPr>
        <p:spPr>
          <a:xfrm>
            <a:off x="838200" y="987552"/>
            <a:ext cx="10515600" cy="4489399"/>
          </a:xfrm>
        </p:spPr>
        <p:txBody>
          <a:bodyPr>
            <a:noAutofit/>
          </a:bodyPr>
          <a:lstStyle/>
          <a:p>
            <a:pPr marL="0" indent="0" algn="just">
              <a:spcAft>
                <a:spcPts val="0"/>
              </a:spcAft>
              <a:buNone/>
            </a:pPr>
            <a:endParaRPr lang="ru-RU" sz="1800" dirty="0">
              <a:ea typeface="Calibri"/>
              <a:cs typeface="Times New Roman"/>
            </a:endParaRPr>
          </a:p>
          <a:p>
            <a:pPr marL="0" indent="0" algn="just">
              <a:spcAft>
                <a:spcPts val="0"/>
              </a:spcAft>
              <a:buNone/>
            </a:pPr>
            <a:r>
              <a:rPr lang="ru-RU" sz="2400" dirty="0">
                <a:latin typeface="Times New Roman"/>
                <a:ea typeface="Calibri"/>
              </a:rPr>
              <a:t>    В коррекционной работе с детьми с ТНР всегда особо ценится системность и комплексность, а также индивидуальный подход к каждому ребенку. Индивидуальные занятия должны включать в себя работу по каждой из сторон речи ребенка, в единой системе, а то или иное задание должно удерживать интерес ребенка и концентрировать его внимание в зависимости от его </a:t>
            </a:r>
            <a:r>
              <a:rPr lang="ru-RU" sz="2400" dirty="0">
                <a:latin typeface="Times New Roman"/>
                <a:ea typeface="Calibri"/>
                <a:cs typeface="Times New Roman"/>
              </a:rPr>
              <a:t>индивидуальных особенностей. 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Дети с ОВЗ часто имеют проблемы с концентрацией внимания, быстро устают. В </a:t>
            </a:r>
            <a:r>
              <a:rPr lang="ru-RU" sz="2400" dirty="0">
                <a:latin typeface="Times New Roman"/>
                <a:ea typeface="Calibri"/>
                <a:cs typeface="Times New Roman"/>
              </a:rPr>
              <a:t>связи с этим возникает необходимость разнообразия используемых подходов, поиска новых средств и методов, а, следовательно, и необходимость создания таких пособий, которые не только охватывают несколько этапов коррекционной работы, но и воспитывают в детях интерес к занятиям и самостоятельность при выполнении заданий.</a:t>
            </a:r>
            <a:endParaRPr lang="ru-RU" sz="1800" dirty="0">
              <a:ea typeface="Calibri"/>
              <a:cs typeface="Times New Roman"/>
            </a:endParaRPr>
          </a:p>
          <a:p>
            <a:pPr marL="0" indent="0" algn="just">
              <a:spcAft>
                <a:spcPts val="0"/>
              </a:spcAft>
              <a:buNone/>
            </a:pPr>
            <a:endParaRPr lang="ru-RU" sz="1800" dirty="0">
              <a:ea typeface="Calibri"/>
              <a:cs typeface="Times New Roman"/>
            </a:endParaRPr>
          </a:p>
          <a:p>
            <a:endParaRPr lang="ru-RU" sz="24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51802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128016"/>
            <a:ext cx="12192000" cy="6842051"/>
          </a:xfrm>
          <a:prstGeom prst="rect">
            <a:avLst/>
          </a:prstGeom>
        </p:spPr>
      </p:pic>
      <p:sp>
        <p:nvSpPr>
          <p:cNvPr id="12" name="Объект 11"/>
          <p:cNvSpPr>
            <a:spLocks noGrp="1"/>
          </p:cNvSpPr>
          <p:nvPr>
            <p:ph idx="1"/>
          </p:nvPr>
        </p:nvSpPr>
        <p:spPr>
          <a:xfrm>
            <a:off x="555171" y="595529"/>
            <a:ext cx="10765972" cy="5620214"/>
          </a:xfrm>
        </p:spPr>
        <p:txBody>
          <a:bodyPr>
            <a:normAutofit fontScale="70000" lnSpcReduction="20000"/>
          </a:bodyPr>
          <a:lstStyle/>
          <a:p>
            <a:pPr marL="0" marR="70485" lvl="0" indent="0">
              <a:buSzPts val="1400"/>
              <a:buNone/>
              <a:tabLst>
                <a:tab pos="234950" algn="l"/>
              </a:tabLst>
            </a:pPr>
            <a:r>
              <a:rPr lang="ru-RU" sz="26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Цель:</a:t>
            </a:r>
            <a:r>
              <a:rPr lang="ru-RU" sz="2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создание условий для развития фонетико-фонематических процессов у детей с тяжёлыми нарушениями речи. </a:t>
            </a:r>
          </a:p>
          <a:p>
            <a:pPr marL="0" marR="70485" lvl="0" indent="0">
              <a:buSzPts val="1400"/>
              <a:buNone/>
              <a:tabLst>
                <a:tab pos="234950" algn="l"/>
              </a:tabLst>
            </a:pPr>
            <a:r>
              <a:rPr lang="ru-RU" sz="26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Основная задача:</a:t>
            </a:r>
          </a:p>
          <a:p>
            <a:pPr marL="0" marR="70485" lvl="0" indent="0">
              <a:buSzPts val="1400"/>
              <a:buNone/>
              <a:tabLst>
                <a:tab pos="234950" algn="l"/>
              </a:tabLst>
            </a:pPr>
            <a:r>
              <a:rPr lang="ru-RU" sz="2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• создание благоприятных условий развития детей в соответствии с их возрастными, психофизическими и индивидуальными особенностями.</a:t>
            </a:r>
          </a:p>
          <a:p>
            <a:pPr marL="0" marR="70485" lvl="0" indent="0">
              <a:buSzPts val="1400"/>
              <a:buNone/>
              <a:tabLst>
                <a:tab pos="234950" algn="l"/>
              </a:tabLst>
            </a:pPr>
            <a:r>
              <a:rPr lang="ru-RU" sz="26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Задачи для воспитанников:</a:t>
            </a:r>
          </a:p>
          <a:p>
            <a:pPr marL="0" lvl="0" indent="0" algn="just">
              <a:spcAft>
                <a:spcPts val="0"/>
              </a:spcAft>
              <a:buNone/>
              <a:tabLst>
                <a:tab pos="228600" algn="l"/>
              </a:tabLst>
            </a:pPr>
            <a:r>
              <a:rPr lang="ru-RU" sz="2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•</a:t>
            </a:r>
            <a:r>
              <a:rPr lang="ru-RU" sz="26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Формировать фонематический слух, как главное условие успешного обучения основам грамотности.</a:t>
            </a:r>
            <a:endParaRPr lang="ru-RU" sz="2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 algn="just">
              <a:spcAft>
                <a:spcPts val="0"/>
              </a:spcAft>
              <a:buNone/>
              <a:tabLst>
                <a:tab pos="228600" algn="l"/>
              </a:tabLst>
            </a:pPr>
            <a:r>
              <a:rPr lang="ru-RU" sz="2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ru-RU" sz="2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Развивать навыки звукового анализа и синтеза слов.</a:t>
            </a:r>
            <a:r>
              <a:rPr lang="ru-RU" sz="2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sz="2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 algn="just">
              <a:spcAft>
                <a:spcPts val="0"/>
              </a:spcAft>
              <a:buNone/>
              <a:tabLst>
                <a:tab pos="228600" algn="l"/>
              </a:tabLst>
            </a:pPr>
            <a:r>
              <a:rPr lang="ru-RU" sz="2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ru-RU" sz="2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Воспитывать звуковую культуру речи.</a:t>
            </a:r>
            <a:endParaRPr lang="ru-RU" sz="2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 algn="just">
              <a:spcAft>
                <a:spcPts val="0"/>
              </a:spcAft>
              <a:buNone/>
              <a:tabLst>
                <a:tab pos="228600" algn="l"/>
              </a:tabLst>
            </a:pPr>
            <a:r>
              <a:rPr lang="ru-RU" sz="2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• Развивать зрительное восприятие, внимание, творческое воображение, мышление, тонкую моторику.</a:t>
            </a:r>
            <a:r>
              <a:rPr lang="ru-RU" sz="2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sz="2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 algn="just">
              <a:spcAft>
                <a:spcPts val="0"/>
              </a:spcAft>
              <a:buNone/>
              <a:tabLst>
                <a:tab pos="228600" algn="l"/>
              </a:tabLst>
            </a:pPr>
            <a:r>
              <a:rPr lang="ru-RU" sz="2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ru-RU" sz="2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Развивать речевое творчество, связную речь.</a:t>
            </a:r>
            <a:endParaRPr lang="ru-RU" sz="2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 algn="just">
              <a:spcAft>
                <a:spcPts val="0"/>
              </a:spcAft>
              <a:buNone/>
            </a:pPr>
            <a:r>
              <a:rPr lang="ru-RU" sz="2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ru-RU" sz="2600" dirty="0">
                <a:latin typeface="Times New Roman" panose="02020603050405020304" pitchFamily="18" charset="0"/>
              </a:rPr>
              <a:t>Закреплять </a:t>
            </a:r>
            <a:r>
              <a:rPr lang="ru-RU" sz="2600" dirty="0">
                <a:solidFill>
                  <a:srgbClr val="000000"/>
                </a:solidFill>
                <a:latin typeface="Times New Roman" panose="02020603050405020304" pitchFamily="18" charset="0"/>
              </a:rPr>
              <a:t>графический</a:t>
            </a:r>
            <a:r>
              <a:rPr lang="ru-RU" sz="2600" dirty="0">
                <a:latin typeface="Times New Roman" panose="02020603050405020304" pitchFamily="18" charset="0"/>
              </a:rPr>
              <a:t> образ буквы.</a:t>
            </a:r>
            <a:r>
              <a:rPr lang="ru-RU" sz="26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 </a:t>
            </a:r>
            <a:endParaRPr lang="ru-RU" sz="2600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70485" lvl="0" indent="0">
              <a:buSzPts val="1400"/>
              <a:buNone/>
              <a:tabLst>
                <a:tab pos="234950" algn="l"/>
              </a:tabLst>
            </a:pPr>
            <a:r>
              <a:rPr lang="ru-RU" sz="2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Задачи для родителей:</a:t>
            </a:r>
          </a:p>
          <a:p>
            <a:pPr marL="0" marR="70485" lvl="0" indent="0">
              <a:buSzPts val="1400"/>
              <a:buNone/>
              <a:tabLst>
                <a:tab pos="234950" algn="l"/>
              </a:tabLst>
            </a:pPr>
            <a:r>
              <a:rPr lang="ru-RU" sz="2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•	повышать собственную компетентность в вопросах развития фонетико-фонематических процессов и подготовки детей к обучению грамоте. </a:t>
            </a:r>
            <a:endParaRPr lang="ru-RU" sz="2600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70485" lvl="0" indent="0">
              <a:buSzPts val="1400"/>
              <a:buNone/>
              <a:tabLst>
                <a:tab pos="234950" algn="l"/>
              </a:tabLst>
            </a:pPr>
            <a:r>
              <a:rPr lang="ru-RU" sz="26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Задачи для педагога:</a:t>
            </a:r>
          </a:p>
          <a:p>
            <a:pPr marL="0" marR="70485" lvl="0" indent="0">
              <a:buSzPts val="1400"/>
              <a:buNone/>
              <a:tabLst>
                <a:tab pos="234950" algn="l"/>
              </a:tabLst>
            </a:pPr>
            <a:r>
              <a:rPr lang="ru-RU" sz="2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•	организовать сотрудничество учителя-логопеда – детей – родителей в процессе совместной деятельности. </a:t>
            </a:r>
          </a:p>
          <a:p>
            <a:pPr marL="0" marR="70485" lvl="0" indent="0">
              <a:buSzPts val="1400"/>
              <a:buNone/>
              <a:tabLst>
                <a:tab pos="234950" algn="l"/>
              </a:tabLst>
            </a:pPr>
            <a:endParaRPr lang="ru-RU" sz="2600" u="sng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0825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588" y="17463"/>
            <a:ext cx="12193588" cy="6840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 descr="I:\для практики ЗвукоБукволенд\Фото Буква ленд на 27.04.24. на презентацию\Фото в презентацию\IMG_20230301_113648.jp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41433" y="475412"/>
            <a:ext cx="10707546" cy="5924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83482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588" y="17463"/>
            <a:ext cx="12193588" cy="6840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16350" y="401923"/>
            <a:ext cx="8086160" cy="6071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2536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588" y="17463"/>
            <a:ext cx="12193588" cy="6840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12848" y="334650"/>
            <a:ext cx="8183880" cy="6144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43109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128016"/>
            <a:ext cx="12192000" cy="6842051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838200" y="653142"/>
            <a:ext cx="10515600" cy="381001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Средства реализации практики.</a:t>
            </a:r>
            <a:br>
              <a:rPr lang="ru-RU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Объект 11"/>
          <p:cNvSpPr>
            <a:spLocks noGrp="1"/>
          </p:cNvSpPr>
          <p:nvPr>
            <p:ph idx="1"/>
          </p:nvPr>
        </p:nvSpPr>
        <p:spPr>
          <a:xfrm>
            <a:off x="838200" y="947057"/>
            <a:ext cx="10515600" cy="5229906"/>
          </a:xfrm>
        </p:spPr>
        <p:txBody>
          <a:bodyPr>
            <a:normAutofit lnSpcReduction="10000"/>
          </a:bodyPr>
          <a:lstStyle/>
          <a:p>
            <a:pPr marL="0" indent="0" algn="just">
              <a:spcAft>
                <a:spcPts val="0"/>
              </a:spcAft>
              <a:buNone/>
            </a:pPr>
            <a:r>
              <a:rPr lang="ru-RU" sz="2400" b="1" dirty="0">
                <a:latin typeface="Times New Roman"/>
                <a:ea typeface="Calibri"/>
                <a:cs typeface="Times New Roman"/>
              </a:rPr>
              <a:t>Коррекционно-развивающие технологии: </a:t>
            </a:r>
          </a:p>
          <a:p>
            <a:pPr algn="just">
              <a:spcAft>
                <a:spcPts val="0"/>
              </a:spcAft>
            </a:pPr>
            <a:r>
              <a:rPr lang="ru-RU" sz="2400" dirty="0">
                <a:latin typeface="Times New Roman"/>
                <a:ea typeface="Calibri"/>
                <a:cs typeface="Times New Roman"/>
              </a:rPr>
              <a:t>технология личностно-ориентированного обучения, </a:t>
            </a:r>
          </a:p>
          <a:p>
            <a:pPr algn="just">
              <a:spcAft>
                <a:spcPts val="0"/>
              </a:spcAft>
            </a:pPr>
            <a:r>
              <a:rPr lang="ru-RU" sz="2400" dirty="0">
                <a:latin typeface="Times New Roman"/>
                <a:ea typeface="Calibri"/>
                <a:cs typeface="Times New Roman"/>
              </a:rPr>
              <a:t>игровые технологии (коррекционно-развивающие игры и упражнения), </a:t>
            </a:r>
          </a:p>
          <a:p>
            <a:pPr algn="just">
              <a:spcAft>
                <a:spcPts val="0"/>
              </a:spcAft>
            </a:pPr>
            <a:r>
              <a:rPr lang="ru-RU" sz="2400" dirty="0" err="1">
                <a:latin typeface="Times New Roman"/>
                <a:ea typeface="Calibri"/>
                <a:cs typeface="Times New Roman"/>
              </a:rPr>
              <a:t>здоровьесберегающие</a:t>
            </a:r>
            <a:r>
              <a:rPr lang="ru-RU" sz="2400" dirty="0">
                <a:latin typeface="Times New Roman"/>
                <a:ea typeface="Calibri"/>
                <a:cs typeface="Times New Roman"/>
              </a:rPr>
              <a:t> технологии (пальчиковая и звуко-дыхательная гимнастика). </a:t>
            </a:r>
            <a:endParaRPr lang="ru-RU" sz="1800" dirty="0">
              <a:ea typeface="Calibri"/>
              <a:cs typeface="Times New Roman"/>
            </a:endParaRPr>
          </a:p>
          <a:p>
            <a:pPr marL="0" indent="0" algn="just">
              <a:spcAft>
                <a:spcPts val="0"/>
              </a:spcAft>
              <a:buNone/>
            </a:pPr>
            <a:r>
              <a:rPr lang="ru-RU" sz="2400" b="1" dirty="0">
                <a:latin typeface="Times New Roman"/>
                <a:ea typeface="Times New Roman"/>
                <a:cs typeface="Times New Roman"/>
              </a:rPr>
              <a:t>Методы</a:t>
            </a:r>
            <a:r>
              <a:rPr lang="ru-RU" sz="2400" dirty="0">
                <a:latin typeface="Times New Roman"/>
                <a:ea typeface="Times New Roman"/>
                <a:cs typeface="Times New Roman"/>
              </a:rPr>
              <a:t>: </a:t>
            </a:r>
          </a:p>
          <a:p>
            <a:pPr algn="just"/>
            <a:r>
              <a:rPr lang="ru-RU" sz="2400" dirty="0">
                <a:latin typeface="Times New Roman"/>
                <a:ea typeface="Times New Roman"/>
                <a:cs typeface="Times New Roman"/>
              </a:rPr>
              <a:t>наглядные</a:t>
            </a:r>
            <a:r>
              <a:rPr lang="ru-RU" sz="2400" dirty="0">
                <a:latin typeface="Times New Roman"/>
                <a:ea typeface="Calibri"/>
                <a:cs typeface="Times New Roman"/>
              </a:rPr>
              <a:t> (оформление еженедельных «Выставок букв  «ЗВУКОЗНАЕК»», информационного стенда учителя-логопеда для родителей и детей разновозрастной группы компенсирующей направленности);</a:t>
            </a:r>
          </a:p>
          <a:p>
            <a:pPr algn="just"/>
            <a:r>
              <a:rPr lang="ru-RU" sz="2400" dirty="0">
                <a:latin typeface="Times New Roman"/>
                <a:ea typeface="Times New Roman"/>
                <a:cs typeface="Times New Roman"/>
              </a:rPr>
              <a:t>словесные (</a:t>
            </a:r>
            <a:r>
              <a:rPr lang="ru-RU" sz="2400" dirty="0">
                <a:latin typeface="Times New Roman"/>
                <a:ea typeface="Calibri"/>
                <a:cs typeface="Times New Roman"/>
              </a:rPr>
              <a:t>загадывание загадок, проговаривание </a:t>
            </a:r>
            <a:r>
              <a:rPr lang="ru-RU" sz="2400" dirty="0" err="1">
                <a:latin typeface="Times New Roman"/>
                <a:ea typeface="Calibri"/>
                <a:cs typeface="Times New Roman"/>
              </a:rPr>
              <a:t>чистоговорок</a:t>
            </a:r>
            <a:r>
              <a:rPr lang="ru-RU" sz="2400" dirty="0">
                <a:latin typeface="Times New Roman"/>
                <a:ea typeface="Calibri"/>
                <a:cs typeface="Times New Roman"/>
              </a:rPr>
              <a:t>, рифмовок);</a:t>
            </a:r>
            <a:r>
              <a:rPr lang="ru-RU" sz="2400" dirty="0">
                <a:latin typeface="Times New Roman"/>
                <a:ea typeface="Times New Roman"/>
                <a:cs typeface="Times New Roman"/>
              </a:rPr>
              <a:t> практические (изготовление букв из разных материалов);</a:t>
            </a:r>
            <a:endParaRPr lang="ru-RU" sz="1800" dirty="0">
              <a:ea typeface="Calibri"/>
              <a:cs typeface="Times New Roman"/>
            </a:endParaRPr>
          </a:p>
          <a:p>
            <a:pPr algn="just">
              <a:spcAft>
                <a:spcPts val="0"/>
              </a:spcAft>
            </a:pPr>
            <a:r>
              <a:rPr lang="ru-RU" sz="2400" dirty="0">
                <a:latin typeface="Times New Roman"/>
                <a:ea typeface="Times New Roman"/>
                <a:cs typeface="Times New Roman"/>
              </a:rPr>
              <a:t>игровые (дидактические игры).</a:t>
            </a:r>
            <a:endParaRPr lang="ru-RU" sz="1800" dirty="0">
              <a:ea typeface="Calibri"/>
              <a:cs typeface="Times New Roman"/>
            </a:endParaRPr>
          </a:p>
          <a:p>
            <a:pPr marL="0" indent="0" algn="just">
              <a:spcAft>
                <a:spcPts val="0"/>
              </a:spcAft>
              <a:buNone/>
            </a:pPr>
            <a:r>
              <a:rPr lang="ru-RU" sz="2400" b="1" dirty="0">
                <a:latin typeface="Times New Roman"/>
                <a:ea typeface="Times New Roman"/>
                <a:cs typeface="Times New Roman"/>
              </a:rPr>
              <a:t>Формы обучения</a:t>
            </a:r>
            <a:r>
              <a:rPr lang="ru-RU" sz="2400" dirty="0">
                <a:latin typeface="Times New Roman"/>
                <a:ea typeface="Times New Roman"/>
                <a:cs typeface="Times New Roman"/>
              </a:rPr>
              <a:t>: индивидуальные, подгрупповые.</a:t>
            </a:r>
            <a:endParaRPr lang="ru-RU" sz="1800" dirty="0">
              <a:ea typeface="Calibri"/>
              <a:cs typeface="Times New Roman"/>
            </a:endParaRPr>
          </a:p>
          <a:p>
            <a:pPr marR="73025">
              <a:tabLst>
                <a:tab pos="234950" algn="l"/>
              </a:tabLst>
            </a:pPr>
            <a:endParaRPr lang="ru-RU" sz="1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91081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73152"/>
            <a:ext cx="12192000" cy="6842051"/>
          </a:xfrm>
          <a:prstGeom prst="rect">
            <a:avLst/>
          </a:prstGeom>
        </p:spPr>
      </p:pic>
      <p:sp>
        <p:nvSpPr>
          <p:cNvPr id="12" name="Объект 1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906997" y="804237"/>
            <a:ext cx="9720944" cy="48423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ru-RU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</a:t>
            </a:r>
          </a:p>
          <a:p>
            <a:pPr marR="70485" lvl="0">
              <a:lnSpc>
                <a:spcPct val="90000"/>
              </a:lnSpc>
              <a:spcBef>
                <a:spcPts val="1000"/>
              </a:spcBef>
              <a:buSzPts val="1400"/>
              <a:tabLst>
                <a:tab pos="234950" algn="l"/>
              </a:tabLst>
            </a:pPr>
            <a:r>
              <a:rPr lang="ru-RU" sz="28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Созданы условия для:</a:t>
            </a:r>
            <a:endParaRPr lang="ru-RU" sz="4000" u="sng" dirty="0">
              <a:solidFill>
                <a:prstClr val="black"/>
              </a:solidFill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формирование фонематического слуха;</a:t>
            </a:r>
            <a:endParaRPr lang="ru-RU" sz="2800" dirty="0"/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развитие навыков звукового  анализа и синтеза слов;</a:t>
            </a:r>
            <a:endParaRPr lang="ru-RU" sz="2000" dirty="0">
              <a:ea typeface="Times New Roman"/>
              <a:cs typeface="Times New Roman"/>
            </a:endParaRPr>
          </a:p>
          <a:p>
            <a:pPr marL="342900" lvl="0" indent="-342900" algn="just">
              <a:spcAft>
                <a:spcPts val="0"/>
              </a:spcAft>
              <a:buFont typeface="Symbol"/>
              <a:buChar char=""/>
            </a:pPr>
            <a:r>
              <a:rPr lang="ru-RU" sz="2800" dirty="0">
                <a:latin typeface="Times New Roman"/>
                <a:ea typeface="Times New Roman"/>
                <a:cs typeface="Times New Roman"/>
              </a:rPr>
              <a:t>воспитание звуковой культуры речи; </a:t>
            </a:r>
            <a:endParaRPr lang="ru-RU" sz="2000" dirty="0">
              <a:ea typeface="Times New Roman"/>
              <a:cs typeface="Times New Roman"/>
            </a:endParaRPr>
          </a:p>
          <a:p>
            <a:pPr marL="342900" lvl="0" indent="-342900" algn="just">
              <a:spcAft>
                <a:spcPts val="0"/>
              </a:spcAft>
              <a:buFont typeface="Symbol"/>
              <a:buChar char=""/>
            </a:pPr>
            <a:r>
              <a:rPr lang="ru-RU" sz="2800" dirty="0">
                <a:latin typeface="Times New Roman"/>
                <a:ea typeface="Times New Roman"/>
                <a:cs typeface="Times New Roman"/>
              </a:rPr>
              <a:t>развитие зрительного восприятие, внимания, творческого воображения, мышления, тонкой моторики; </a:t>
            </a:r>
            <a:endParaRPr lang="ru-RU" sz="2000" dirty="0">
              <a:ea typeface="Times New Roman"/>
              <a:cs typeface="Times New Roman"/>
            </a:endParaRPr>
          </a:p>
          <a:p>
            <a:pPr marL="342900" lvl="0" indent="-342900" algn="just">
              <a:spcAft>
                <a:spcPts val="0"/>
              </a:spcAft>
              <a:buFont typeface="Symbol"/>
              <a:buChar char=""/>
            </a:pP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развитие речевого творчества, связной речи;</a:t>
            </a:r>
            <a:endParaRPr lang="ru-RU" sz="2800" dirty="0">
              <a:solidFill>
                <a:prstClr val="black"/>
              </a:solidFill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2800" dirty="0">
                <a:latin typeface="Times New Roman" panose="02020603050405020304" pitchFamily="18" charset="0"/>
              </a:rPr>
              <a:t>закрепление 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</a:rPr>
              <a:t>графического</a:t>
            </a:r>
            <a:r>
              <a:rPr lang="ru-RU" sz="2800" dirty="0">
                <a:latin typeface="Times New Roman" panose="02020603050405020304" pitchFamily="18" charset="0"/>
              </a:rPr>
              <a:t> образа буквы, узнавание её.</a:t>
            </a:r>
            <a:endParaRPr lang="ru-RU" sz="2800" dirty="0"/>
          </a:p>
          <a:p>
            <a:pPr algn="just">
              <a:spcAft>
                <a:spcPts val="0"/>
              </a:spcAft>
            </a:pP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ru-RU" sz="2400" dirty="0"/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ru-RU" sz="2400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11788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73152"/>
            <a:ext cx="12192000" cy="6842051"/>
          </a:xfrm>
          <a:prstGeom prst="rect">
            <a:avLst/>
          </a:prstGeom>
        </p:spPr>
      </p:pic>
      <p:sp>
        <p:nvSpPr>
          <p:cNvPr id="12" name="Объект 1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 </a:t>
            </a:r>
          </a:p>
        </p:txBody>
      </p:sp>
      <p:pic>
        <p:nvPicPr>
          <p:cNvPr id="5122" name="Picture 2" descr="I:\для практики ЗвукоБукволенд\Фото Буква ленд на 27.04.24. на презентацию\Фото в презентацию\IMG_20240125_082039.jp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104827" y="424498"/>
            <a:ext cx="9982345" cy="5846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3044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73152"/>
            <a:ext cx="12192000" cy="6842051"/>
          </a:xfrm>
          <a:prstGeom prst="rect">
            <a:avLst/>
          </a:prstGeom>
        </p:spPr>
      </p:pic>
      <p:sp>
        <p:nvSpPr>
          <p:cNvPr id="12" name="Объект 1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 </a:t>
            </a:r>
          </a:p>
        </p:txBody>
      </p:sp>
      <p:pic>
        <p:nvPicPr>
          <p:cNvPr id="8194" name="Picture 2" descr="I:\для практики ЗвукоБукволенд\Фото Буква ленд на 27.04.24. на презентацию\Фото в презентацию\IMG_20240124_155657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73991" y="315310"/>
            <a:ext cx="10538328" cy="5925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61602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73152"/>
            <a:ext cx="12192000" cy="6842051"/>
          </a:xfrm>
          <a:prstGeom prst="rect">
            <a:avLst/>
          </a:prstGeom>
        </p:spPr>
      </p:pic>
      <p:sp>
        <p:nvSpPr>
          <p:cNvPr id="12" name="Объект 1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 </a:t>
            </a:r>
          </a:p>
        </p:txBody>
      </p:sp>
      <p:pic>
        <p:nvPicPr>
          <p:cNvPr id="6146" name="Picture 2" descr="I:\для практики ЗвукоБукволенд\Фото Буква ленд на 27.04.24. на презентацию\Фото в презентацию\IMG_20240209_094200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4785" y="372708"/>
            <a:ext cx="10582429" cy="5950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07138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73152"/>
            <a:ext cx="12192000" cy="6842051"/>
          </a:xfrm>
          <a:prstGeom prst="rect">
            <a:avLst/>
          </a:prstGeom>
        </p:spPr>
      </p:pic>
      <p:sp>
        <p:nvSpPr>
          <p:cNvPr id="12" name="Объект 1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 </a:t>
            </a:r>
          </a:p>
        </p:txBody>
      </p:sp>
      <p:pic>
        <p:nvPicPr>
          <p:cNvPr id="7170" name="Picture 2" descr="I:\для практики ЗвукоБукволенд\Фото Буква ленд на 27.04.24. на презентацию\Фото в презентацию\IMG_20240124_160018.jp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36027" y="441433"/>
            <a:ext cx="7078717" cy="5644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I:\для практики ЗвукоБукволенд\Фото Буква ленд на 27.04.24. на презентацию\Фото в презентацию\IMG-20230212-WA0024.jpg"/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917350" y="441433"/>
            <a:ext cx="3767526" cy="5644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37055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7938"/>
            <a:ext cx="12193588" cy="6840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 descr="I:\для практики ЗвукоБукволенд\Фото Буква ленд на 27.04.24. на презентацию\Фото в презентацию\IMG_20230303_101357.jp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631673" y="213757"/>
            <a:ext cx="8554604" cy="6257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52168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7938"/>
            <a:ext cx="12193588" cy="6840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2" name="Picture 2" descr="I:\для практики ЗвукоБукволенд\Фото Буква ленд на 27.04.24. на презентацию\Фото в презентацию\IMG-20230414-WA0008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00235" y="430787"/>
            <a:ext cx="7993117" cy="5994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27898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42051"/>
          </a:xfrm>
          <a:prstGeom prst="rect">
            <a:avLst/>
          </a:prstGeom>
        </p:spPr>
      </p:pic>
      <p:sp>
        <p:nvSpPr>
          <p:cNvPr id="11" name="Заголовок 10"/>
          <p:cNvSpPr>
            <a:spLocks noGrp="1"/>
          </p:cNvSpPr>
          <p:nvPr>
            <p:ph type="title"/>
          </p:nvPr>
        </p:nvSpPr>
        <p:spPr>
          <a:xfrm>
            <a:off x="877824" y="694309"/>
            <a:ext cx="10375392" cy="5587619"/>
          </a:xfrm>
        </p:spPr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7529" y="561186"/>
            <a:ext cx="10856942" cy="5751576"/>
          </a:xfrm>
        </p:spPr>
      </p:pic>
    </p:spTree>
    <p:extLst>
      <p:ext uri="{BB962C8B-B14F-4D97-AF65-F5344CB8AC3E}">
        <p14:creationId xmlns:p14="http://schemas.microsoft.com/office/powerpoint/2010/main" val="62309166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4282</TotalTime>
  <Words>508</Words>
  <Application>Microsoft Office PowerPoint</Application>
  <PresentationFormat>Произвольный</PresentationFormat>
  <Paragraphs>57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Муниципальное бюджетное дошкольное образовательное учреждение  «Ермаковский детский сад №5 комбинированного вида»</vt:lpstr>
      <vt:lpstr>Описание практики</vt:lpstr>
      <vt:lpstr>Презентация PowerPoint</vt:lpstr>
      <vt:lpstr>Проблемы, цели, ключевые задачи, на решение которых направлена практика</vt:lpstr>
      <vt:lpstr>Презентация PowerPoint</vt:lpstr>
      <vt:lpstr>Презентация PowerPoint</vt:lpstr>
      <vt:lpstr>Презентация PowerPoint</vt:lpstr>
      <vt:lpstr>Презентация PowerPoint</vt:lpstr>
      <vt:lpstr>Средства реализации практики.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ZverDVD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Zver</dc:creator>
  <cp:lastModifiedBy>Пользователь Windows</cp:lastModifiedBy>
  <cp:revision>279</cp:revision>
  <dcterms:created xsi:type="dcterms:W3CDTF">2022-04-11T10:24:22Z</dcterms:created>
  <dcterms:modified xsi:type="dcterms:W3CDTF">2024-08-30T03:00:45Z</dcterms:modified>
</cp:coreProperties>
</file>