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8" r:id="rId3"/>
    <p:sldMasterId id="2147483683" r:id="rId4"/>
    <p:sldMasterId id="2147483707" r:id="rId5"/>
    <p:sldMasterId id="2147483719" r:id="rId6"/>
    <p:sldMasterId id="2147483731" r:id="rId7"/>
    <p:sldMasterId id="2147483743" r:id="rId8"/>
  </p:sldMasterIdLst>
  <p:notesMasterIdLst>
    <p:notesMasterId r:id="rId40"/>
  </p:notesMasterIdLst>
  <p:sldIdLst>
    <p:sldId id="366" r:id="rId9"/>
    <p:sldId id="359" r:id="rId10"/>
    <p:sldId id="342" r:id="rId11"/>
    <p:sldId id="377" r:id="rId12"/>
    <p:sldId id="379" r:id="rId13"/>
    <p:sldId id="285" r:id="rId14"/>
    <p:sldId id="382" r:id="rId15"/>
    <p:sldId id="333" r:id="rId16"/>
    <p:sldId id="256" r:id="rId17"/>
    <p:sldId id="302" r:id="rId18"/>
    <p:sldId id="370" r:id="rId19"/>
    <p:sldId id="335" r:id="rId20"/>
    <p:sldId id="334" r:id="rId21"/>
    <p:sldId id="319" r:id="rId22"/>
    <p:sldId id="320" r:id="rId23"/>
    <p:sldId id="371" r:id="rId24"/>
    <p:sldId id="268" r:id="rId25"/>
    <p:sldId id="315" r:id="rId26"/>
    <p:sldId id="294" r:id="rId27"/>
    <p:sldId id="326" r:id="rId28"/>
    <p:sldId id="373" r:id="rId29"/>
    <p:sldId id="381" r:id="rId30"/>
    <p:sldId id="273" r:id="rId31"/>
    <p:sldId id="274" r:id="rId32"/>
    <p:sldId id="375" r:id="rId33"/>
    <p:sldId id="380" r:id="rId34"/>
    <p:sldId id="364" r:id="rId35"/>
    <p:sldId id="363" r:id="rId36"/>
    <p:sldId id="357" r:id="rId37"/>
    <p:sldId id="360" r:id="rId38"/>
    <p:sldId id="368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39616-2E0D-470C-82D8-18ACB86C3FAC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10D26-8254-4658-98D5-74672CD013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16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253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831" indent="0" algn="ctr">
              <a:buNone/>
              <a:defRPr sz="2000"/>
            </a:lvl2pPr>
            <a:lvl3pPr marL="913697" indent="0" algn="ctr">
              <a:buNone/>
              <a:defRPr sz="1900"/>
            </a:lvl3pPr>
            <a:lvl4pPr marL="1370546" indent="0" algn="ctr">
              <a:buNone/>
              <a:defRPr sz="1600"/>
            </a:lvl4pPr>
            <a:lvl5pPr marL="1827394" indent="0" algn="ctr">
              <a:buNone/>
              <a:defRPr sz="1600"/>
            </a:lvl5pPr>
            <a:lvl6pPr marL="2284262" indent="0" algn="ctr">
              <a:buNone/>
              <a:defRPr sz="1600"/>
            </a:lvl6pPr>
            <a:lvl7pPr marL="2741090" indent="0" algn="ctr">
              <a:buNone/>
              <a:defRPr sz="1600"/>
            </a:lvl7pPr>
            <a:lvl8pPr marL="3197920" indent="0" algn="ctr">
              <a:buNone/>
              <a:defRPr sz="1600"/>
            </a:lvl8pPr>
            <a:lvl9pPr marL="3654751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7DD98-667B-4CB5-B818-0EDC184E9C1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86C7A-A9AD-41AF-8046-6DE53ACAADC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122844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CA99D-DC2C-4AA3-A17B-4C808B6BEB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F988D-E000-4D21-AD8E-541FF352EA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63266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10016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701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8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69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05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3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79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47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F353B-3FC4-4556-9234-7A91239513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AC04F-20FA-460F-975A-68C7879C75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99504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8C74D-D7BC-4445-BC50-1533AD0193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B88E5A-F8A2-439D-82F5-72B31E1660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20367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5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1" indent="0">
              <a:buNone/>
              <a:defRPr sz="2000" b="1"/>
            </a:lvl2pPr>
            <a:lvl3pPr marL="913697" indent="0">
              <a:buNone/>
              <a:defRPr sz="1900" b="1"/>
            </a:lvl3pPr>
            <a:lvl4pPr marL="1370546" indent="0">
              <a:buNone/>
              <a:defRPr sz="1600" b="1"/>
            </a:lvl4pPr>
            <a:lvl5pPr marL="1827394" indent="0">
              <a:buNone/>
              <a:defRPr sz="1600" b="1"/>
            </a:lvl5pPr>
            <a:lvl6pPr marL="2284262" indent="0">
              <a:buNone/>
              <a:defRPr sz="1600" b="1"/>
            </a:lvl6pPr>
            <a:lvl7pPr marL="2741090" indent="0">
              <a:buNone/>
              <a:defRPr sz="1600" b="1"/>
            </a:lvl7pPr>
            <a:lvl8pPr marL="3197920" indent="0">
              <a:buNone/>
              <a:defRPr sz="1600" b="1"/>
            </a:lvl8pPr>
            <a:lvl9pPr marL="365475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5" y="2505076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31" indent="0">
              <a:buNone/>
              <a:defRPr sz="2000" b="1"/>
            </a:lvl2pPr>
            <a:lvl3pPr marL="913697" indent="0">
              <a:buNone/>
              <a:defRPr sz="1900" b="1"/>
            </a:lvl3pPr>
            <a:lvl4pPr marL="1370546" indent="0">
              <a:buNone/>
              <a:defRPr sz="1600" b="1"/>
            </a:lvl4pPr>
            <a:lvl5pPr marL="1827394" indent="0">
              <a:buNone/>
              <a:defRPr sz="1600" b="1"/>
            </a:lvl5pPr>
            <a:lvl6pPr marL="2284262" indent="0">
              <a:buNone/>
              <a:defRPr sz="1600" b="1"/>
            </a:lvl6pPr>
            <a:lvl7pPr marL="2741090" indent="0">
              <a:buNone/>
              <a:defRPr sz="1600" b="1"/>
            </a:lvl7pPr>
            <a:lvl8pPr marL="3197920" indent="0">
              <a:buNone/>
              <a:defRPr sz="1600" b="1"/>
            </a:lvl8pPr>
            <a:lvl9pPr marL="365475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6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A66DF-264F-4894-B9AB-B2C4AC01AE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20A92-FEDA-4A41-B317-0452F51147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65083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2DDA8-61D5-4E94-9C91-84A2B5C7C1E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062D5-00D4-4229-9211-3FEADADF57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83564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75268-C8A9-4558-B8E7-1ED214B663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2BE145-602B-4069-A6EF-7B8C2AE7AA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42390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423" y="987705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3" y="2057403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31" indent="0">
              <a:buNone/>
              <a:defRPr sz="1500"/>
            </a:lvl2pPr>
            <a:lvl3pPr marL="913697" indent="0">
              <a:buNone/>
              <a:defRPr sz="1200"/>
            </a:lvl3pPr>
            <a:lvl4pPr marL="1370546" indent="0">
              <a:buNone/>
              <a:defRPr sz="1100"/>
            </a:lvl4pPr>
            <a:lvl5pPr marL="1827394" indent="0">
              <a:buNone/>
              <a:defRPr sz="1100"/>
            </a:lvl5pPr>
            <a:lvl6pPr marL="2284262" indent="0">
              <a:buNone/>
              <a:defRPr sz="1100"/>
            </a:lvl6pPr>
            <a:lvl7pPr marL="2741090" indent="0">
              <a:buNone/>
              <a:defRPr sz="1100"/>
            </a:lvl7pPr>
            <a:lvl8pPr marL="3197920" indent="0">
              <a:buNone/>
              <a:defRPr sz="1100"/>
            </a:lvl8pPr>
            <a:lvl9pPr marL="365475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15C62-E13C-4A0F-9382-A4CD110FE8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23787-38E0-4156-B055-6D66A1CE04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19271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423" y="987705"/>
            <a:ext cx="4629151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31" indent="0">
              <a:buNone/>
              <a:defRPr sz="2800"/>
            </a:lvl2pPr>
            <a:lvl3pPr marL="913697" indent="0">
              <a:buNone/>
              <a:defRPr sz="2400"/>
            </a:lvl3pPr>
            <a:lvl4pPr marL="1370546" indent="0">
              <a:buNone/>
              <a:defRPr sz="2000"/>
            </a:lvl4pPr>
            <a:lvl5pPr marL="1827394" indent="0">
              <a:buNone/>
              <a:defRPr sz="2000"/>
            </a:lvl5pPr>
            <a:lvl6pPr marL="2284262" indent="0">
              <a:buNone/>
              <a:defRPr sz="2000"/>
            </a:lvl6pPr>
            <a:lvl7pPr marL="2741090" indent="0">
              <a:buNone/>
              <a:defRPr sz="2000"/>
            </a:lvl7pPr>
            <a:lvl8pPr marL="3197920" indent="0">
              <a:buNone/>
              <a:defRPr sz="2000"/>
            </a:lvl8pPr>
            <a:lvl9pPr marL="3654751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3" y="2057403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831" indent="0">
              <a:buNone/>
              <a:defRPr sz="1500"/>
            </a:lvl2pPr>
            <a:lvl3pPr marL="913697" indent="0">
              <a:buNone/>
              <a:defRPr sz="1200"/>
            </a:lvl3pPr>
            <a:lvl4pPr marL="1370546" indent="0">
              <a:buNone/>
              <a:defRPr sz="1100"/>
            </a:lvl4pPr>
            <a:lvl5pPr marL="1827394" indent="0">
              <a:buNone/>
              <a:defRPr sz="1100"/>
            </a:lvl5pPr>
            <a:lvl6pPr marL="2284262" indent="0">
              <a:buNone/>
              <a:defRPr sz="1100"/>
            </a:lvl6pPr>
            <a:lvl7pPr marL="2741090" indent="0">
              <a:buNone/>
              <a:defRPr sz="1100"/>
            </a:lvl7pPr>
            <a:lvl8pPr marL="3197920" indent="0">
              <a:buNone/>
              <a:defRPr sz="1100"/>
            </a:lvl8pPr>
            <a:lvl9pPr marL="365475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64263-FAE2-4572-9B8E-A5B61886F61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A99C83-CAD0-4555-A3CB-9CFC9C7785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92212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493D6-6BBE-4AAE-9651-85228A96B7D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74B993-C0A9-40CA-A178-6F74117CEA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07932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365382"/>
            <a:ext cx="1971675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382"/>
            <a:ext cx="5800725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0721D-40CF-4B29-880B-993D652C5F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8E789-3168-4AD0-B84F-E295FD4BF4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85262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D9BBD97-0B11-490C-AE87-21D35E039E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6035237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BD97-0B11-490C-AE87-21D35E039E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371874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BD97-0B11-490C-AE87-21D35E039E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258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CD9BBD97-0B11-490C-AE87-21D35E039E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2213014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BD97-0B11-490C-AE87-21D35E039E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8169497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BD97-0B11-490C-AE87-21D35E039E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48347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сновной слайд (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7AF6D5-4C72-4FC8-BDED-C70CA99B8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526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28062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3C6E2E-7DE8-4E5E-8564-BDBBCAA108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376" y="3102123"/>
            <a:ext cx="7886700" cy="98965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4444314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(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7AF6D5-4C72-4FC8-BDED-C70CA99B8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526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28062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C0A54C-0574-45EF-9069-558AA69C9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526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67397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04605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16532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83428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87882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75900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45595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93120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87577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4712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3204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1827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5925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02993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94428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1196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96450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70932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59191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66605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84950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74111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3857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8440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32478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06208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12868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13005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00198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29777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51331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2048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27373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05270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403225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35693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23748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82132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36299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07448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8695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9265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82254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38204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6418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92490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617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67598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751534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78676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39890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58000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459299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488304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646342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968342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48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9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8" tIns="45718" rIns="91378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8" tIns="45718" rIns="91378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429"/>
            <a:ext cx="2057400" cy="365125"/>
          </a:xfrm>
          <a:prstGeom prst="rect">
            <a:avLst/>
          </a:prstGeom>
        </p:spPr>
        <p:txBody>
          <a:bodyPr vert="horz" lIns="91378" tIns="45718" rIns="91378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F0D69A6-163E-42FE-BDA7-1602B7AA50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429"/>
            <a:ext cx="3086100" cy="365125"/>
          </a:xfrm>
          <a:prstGeom prst="rect">
            <a:avLst/>
          </a:prstGeom>
        </p:spPr>
        <p:txBody>
          <a:bodyPr vert="horz" lIns="91378" tIns="45718" rIns="91378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429"/>
            <a:ext cx="2057400" cy="365125"/>
          </a:xfrm>
          <a:prstGeom prst="rect">
            <a:avLst/>
          </a:prstGeom>
        </p:spPr>
        <p:txBody>
          <a:bodyPr vert="horz" wrap="square" lIns="91378" tIns="45718" rIns="91378" bIns="45718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E45D31D-69A2-49AD-9065-AEB03B42547F}" type="slidenum">
              <a:rPr lang="ru-RU" altLang="ru-RU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xmlns="" val="312835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755" r:id="rId18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6831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369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054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739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3838" indent="-223838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1038" indent="-223838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8238" indent="-223838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5438" indent="-223838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2638" indent="-223838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2657" indent="-228434" algn="l" defTabSz="9136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506" indent="-228434" algn="l" defTabSz="9136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354" indent="-228434" algn="l" defTabSz="9136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222" indent="-228434" algn="l" defTabSz="9136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6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31" algn="l" defTabSz="9136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97" algn="l" defTabSz="9136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46" algn="l" defTabSz="9136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94" algn="l" defTabSz="9136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62" algn="l" defTabSz="9136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90" algn="l" defTabSz="9136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20" algn="l" defTabSz="9136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51" algn="l" defTabSz="91369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553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373C5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E99CF-5951-4FB7-858E-7C3A95F763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64D37-7149-4AFD-AB4E-63E1839E1BD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687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620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053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801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009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avav79pn.beget.tech/Panorama-Myzei.html" TargetMode="External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191808"/>
            <a:ext cx="8761687" cy="1674344"/>
          </a:xfrm>
        </p:spPr>
        <p:txBody>
          <a:bodyPr>
            <a:noAutofit/>
          </a:bodyPr>
          <a:lstStyle/>
          <a:p>
            <a:r>
              <a:rPr lang="ru-RU" sz="2800" b="1" spc="-20" dirty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         </a:t>
            </a:r>
            <a:br>
              <a:rPr lang="ru-RU" sz="2800" b="1" spc="-20" dirty="0">
                <a:solidFill>
                  <a:srgbClr val="C00000"/>
                </a:solidFill>
                <a:latin typeface="Calibri"/>
                <a:ea typeface="+mn-ea"/>
                <a:cs typeface="Calibri"/>
              </a:rPr>
            </a:br>
            <a:r>
              <a:rPr lang="ru-RU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 </a:t>
            </a:r>
            <a:endParaRPr lang="ru-RU" sz="2800" b="1" spc="-20" dirty="0">
              <a:solidFill>
                <a:srgbClr val="C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1740" y="6181897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6070" y="6337277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Ермаковское, 28.08.2024 г.</a:t>
            </a:r>
            <a:endParaRPr lang="ru-RU" sz="2400" b="1" dirty="0">
              <a:solidFill>
                <a:srgbClr val="00174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3995936" y="4800959"/>
            <a:ext cx="59046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2819">
              <a:spcBef>
                <a:spcPts val="100"/>
              </a:spcBef>
              <a:tabLst>
                <a:tab pos="6804025" algn="l"/>
              </a:tabLst>
            </a:pPr>
            <a:r>
              <a:rPr lang="ru-RU" sz="2400" b="1" spc="-40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Карташева Ольга Анатольевна</a:t>
            </a:r>
            <a:r>
              <a:rPr sz="2400" b="1" spc="-5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sz="2400" b="1" spc="25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-15" dirty="0" smtClean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учитель истории и обществознания МБОУ «Разъезженская СШ»</a:t>
            </a:r>
            <a:endParaRPr lang="ru-RU" sz="2400" b="1" spc="-5" dirty="0" smtClean="0">
              <a:solidFill>
                <a:srgbClr val="00174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5818"/>
            <a:ext cx="87849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spc="-10" dirty="0" err="1">
                <a:solidFill>
                  <a:srgbClr val="041547"/>
                </a:solidFill>
                <a:latin typeface="Times New Roman" pitchFamily="18" charset="0"/>
                <a:cs typeface="Times New Roman" pitchFamily="18" charset="0"/>
              </a:rPr>
              <a:t>Ермаковский</a:t>
            </a:r>
            <a:r>
              <a:rPr lang="ru-RU" sz="2200" b="1" spc="-10" dirty="0">
                <a:solidFill>
                  <a:srgbClr val="041547"/>
                </a:solidFill>
                <a:latin typeface="Times New Roman" pitchFamily="18" charset="0"/>
                <a:cs typeface="Times New Roman" pitchFamily="18" charset="0"/>
              </a:rPr>
              <a:t> районный Августовский педагогический совет-2024 </a:t>
            </a:r>
            <a:r>
              <a:rPr lang="ru-RU" sz="2200" b="1" spc="-10" dirty="0" smtClean="0">
                <a:solidFill>
                  <a:srgbClr val="041547"/>
                </a:solidFill>
                <a:latin typeface="Times New Roman" pitchFamily="18" charset="0"/>
                <a:cs typeface="Times New Roman" pitchFamily="18" charset="0"/>
              </a:rPr>
              <a:t>«Стратегические </a:t>
            </a:r>
            <a:r>
              <a:rPr lang="ru-RU" sz="2200" b="1" spc="-10" dirty="0">
                <a:solidFill>
                  <a:srgbClr val="041547"/>
                </a:solidFill>
                <a:latin typeface="Times New Roman" pitchFamily="18" charset="0"/>
                <a:cs typeface="Times New Roman" pitchFamily="18" charset="0"/>
              </a:rPr>
              <a:t>общенациональные приоритеты – ориентиры устойчивого развития системы образования Ермаковского района</a:t>
            </a:r>
            <a:r>
              <a:rPr lang="ru-RU" sz="2200" b="1" spc="-10" dirty="0" smtClean="0">
                <a:solidFill>
                  <a:srgbClr val="041547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200" b="1" spc="-10" dirty="0">
              <a:solidFill>
                <a:srgbClr val="04154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3" y="1772816"/>
            <a:ext cx="8784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-20" dirty="0">
                <a:solidFill>
                  <a:srgbClr val="001746"/>
                </a:solidFill>
                <a:latin typeface="Times New Roman" pitchFamily="18" charset="0"/>
                <a:cs typeface="Times New Roman" pitchFamily="18" charset="0"/>
              </a:rPr>
              <a:t>Мастер-класс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551837"/>
            <a:ext cx="76973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b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функциональной грамотности средствами музейной педагогики (на примере музейного урока </a:t>
            </a:r>
            <a:endParaRPr lang="ru-RU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Тыл во время войны: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Красноярцы –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фронту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6948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мастер-класса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 примере музейного урока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продемонстрировать способы  формирования  функциональной грамотности школьников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17032"/>
            <a:ext cx="4560887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784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Заявка на оценку 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836712"/>
            <a:ext cx="8075240" cy="452596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Анкета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обратной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связи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«5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б. (10 вопросов и более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«4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16-19 б. (8-9 вопросов);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3»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12-15 б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6-7 вопросов)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на уроке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 б.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умозаключение и решение задач;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 б.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– за заданные вопросы суждения;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 б.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– за правильный ответ на вопрос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суждение;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б.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– за дополнение.</a:t>
            </a:r>
          </a:p>
          <a:p>
            <a:pPr lvl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Выступление</a:t>
            </a:r>
          </a:p>
          <a:p>
            <a:pPr lvl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1-5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б.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презентация;</a:t>
            </a:r>
          </a:p>
          <a:p>
            <a:pPr lvl="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1-5 б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доклад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3528" y="5661248"/>
            <a:ext cx="8568952" cy="936104"/>
          </a:xfrm>
        </p:spPr>
        <p:txBody>
          <a:bodyPr>
            <a:normAutofit fontScale="25000" lnSpcReduction="20000"/>
          </a:bodyPr>
          <a:lstStyle/>
          <a:p>
            <a:pPr lvl="0" algn="ctr">
              <a:buNone/>
            </a:pPr>
            <a:r>
              <a:rPr lang="ru-RU" sz="1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ценка </a:t>
            </a:r>
            <a:r>
              <a:rPr lang="ru-RU" sz="1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урок</a:t>
            </a:r>
          </a:p>
          <a:p>
            <a:pPr lvl="0" algn="just">
              <a:buNone/>
            </a:pPr>
            <a:r>
              <a:rPr lang="ru-RU" sz="1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«</a:t>
            </a:r>
            <a:r>
              <a:rPr lang="ru-RU" sz="1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5»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– 17 баллов;          </a:t>
            </a:r>
            <a:r>
              <a:rPr lang="ru-RU" sz="1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4»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14-16 баллов;           </a:t>
            </a:r>
            <a:r>
              <a:rPr lang="ru-RU" sz="1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3»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– 10-13 баллов 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199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Актуализация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001419"/>
          </a:xfrm>
        </p:spPr>
        <p:txBody>
          <a:bodyPr>
            <a:normAutofit lnSpcReduction="10000"/>
          </a:bodyPr>
          <a:lstStyle/>
          <a:p>
            <a:pPr algn="ctr"/>
            <a:endParaRPr lang="ru-RU" dirty="0" smtClean="0"/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содержанию произведения определите, к какому периоду отечественной истории относятся события, освещённые  Константином Симоновым.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какой период всемирной истории входит определённый вами период отечественной истории?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Какая взаимосвязь прослеживается в данном произведении?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5692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занятия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Определить политическую, экономическую и духовную взаимосвязь фронта и тыла.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8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91680" y="2852935"/>
            <a:ext cx="5688632" cy="379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0345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43204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Работа с понятиями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4"/>
            <a:ext cx="8568952" cy="4525963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Тыл – вся территория воюющей страны с ее населением и экономическими ресурсами, кроме зоны боевых действий. 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Задание: установите определяемое понятие, его родовой  и видовые признаки.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4"/>
            <a:ext cx="8712968" cy="4525963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Определяемое понятие – тыл.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Родовой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признак  –  территория воюющей страны.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Видовые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признаки –   население, экономические ресурсы, кроме зоны боевых действий.</a:t>
            </a:r>
          </a:p>
        </p:txBody>
      </p:sp>
    </p:spTree>
    <p:extLst>
      <p:ext uri="{BB962C8B-B14F-4D97-AF65-F5344CB8AC3E}">
        <p14:creationId xmlns:p14="http://schemas.microsoft.com/office/powerpoint/2010/main" xmlns="" val="283773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Проблемные вопросы урока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объяснить, что сельское хозяйство имело большое значение в тылу в годы ВОВ?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Ермаковский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 играл важную роль в Красноярском крае в годы войны?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Чем объяснить, что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Разъезженцы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внесли весомый вклад в трудовой подвиг края?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685800" y="260649"/>
            <a:ext cx="7558608" cy="136815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Вклад Красноярцев в Победу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(доклад подготовлен по 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книжному 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изданию Растр, 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расноярск 2014г. «Иллюстрированная история Красноярья (1917 – 1991 годы) 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тыл презентации\2022-09-21\фото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44854"/>
            <a:ext cx="6696744" cy="4961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Вопросы-суждения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4"/>
            <a:ext cx="8229600" cy="4929411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Каким образом развитие сельского хозяйства происходило в годы Великой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течественной войны в Красноярске? 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объяснить, что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курсы механизации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были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востребованы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1941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году?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тракторный парк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сократился в годы войны?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Каким образом тракторный парк сократился на треть?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доказать, что наибольшую помощь крестьянству оказали горожане?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</a:t>
            </a:r>
            <a:r>
              <a:rPr lang="ru-RU" sz="29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школьники наравне </a:t>
            </a:r>
            <a:r>
              <a:rPr lang="ru-RU" sz="29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sz="29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взрослыми трудились на</a:t>
            </a:r>
            <a:endParaRPr lang="ru-RU" sz="29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уборке урожая и других работах?</a:t>
            </a:r>
          </a:p>
          <a:p>
            <a:pPr lvl="0"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Интересный факт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Завод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Сибтяжмаш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освоил строительство паровозов. В мае 1943 года выпустили первый мощный товарный паровоз, а к июлю 1945 года красноярский паровоз под номером СО-17-1613 вёз состав, в котором на Потсдамскую конференцию ехала советская делегация во главе с Иосифом  Сталиным. Один из таких поездов сегодня установлен в качестве памятника на железнодорожном вокзале Красноярска.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91636"/>
            <a:ext cx="3221633" cy="3138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730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годы войны Красноярский край дал стране 106 млн. пудов хлеба, 7,7 млн. пудов картофеля, 1,2 млн. пудов овощей, 6 млн. пудов мяса.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Сколько тонн продуктов за годы войны дал стране Красноярский край?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344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106+7,7+1,2+6=120,9  млн. пудов продуктов.	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120,9 х 16=1934,4 млн. кг. продуктов.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3.   1934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1000 =1,9344 млн тонн продуктов = 1934400 тонн.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 1934400 тонн продуктов за годы войны дал стране Красноярский край.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Ермаковцы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фронту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(доклад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подготовлен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 архивным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документам,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опубликованным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газете «Нива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и хранящимся в нашем музее)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7128792" cy="5031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465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Вопросы-суждения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Вследствие чего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труд женщин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массово использовался на маслозаготовках и других работах в период войны?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объяснить,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  первые годы войны  характеризовались нехваткой оружия?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страна испытывала в период войны недостаток рабочих рук?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Вследствие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чего план по сбору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металлолома был обязательным для района?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объяснить, что новая продукция стала производиться в Ермаковском районе в период войны?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521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Интересный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факт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территорию Красноярского края было эвакуировано 20 госпиталей.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25 октября 1941 года властями района принимается экстренное решение в суточный срок освободить помещение Ермаковской средней школы под госпиталь на 350 коек. Учителя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учащиеся вручную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перенесли всё имущество школы, в контору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райпотребсоюза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здание Ермаковского сельсовета. Школа продолжала работать в две и три смены. </a:t>
            </a:r>
          </a:p>
        </p:txBody>
      </p:sp>
    </p:spTree>
    <p:extLst>
      <p:ext uri="{BB962C8B-B14F-4D97-AF65-F5344CB8AC3E}">
        <p14:creationId xmlns:p14="http://schemas.microsoft.com/office/powerpoint/2010/main" xmlns="" val="221325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/>
              <a:t>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На 1942 год планировалось посеять весной 37500 гектаров яровых культур, конопли – 2600, картофеля </a:t>
            </a:r>
            <a:r>
              <a:rPr lang="ru-RU" sz="39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600, сахарной свеклы </a:t>
            </a:r>
            <a:r>
              <a:rPr lang="ru-RU" sz="39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2600, подсолнечника </a:t>
            </a:r>
            <a:r>
              <a:rPr lang="ru-RU" sz="39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200, бахчевых культур – 250, овощей – 30,  однолетних трав – 800, кукурузы на силос – 50, махорки 500 гектаров. Кроме того, посеять озимой пшеницы и ржи 12 тысяч гектаров. Посчитайте, какую площадь должен был засеять район и сколько засеял, если план был выполнен на 86%.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 задачи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4"/>
            <a:ext cx="8291264" cy="4929411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37500+600+2600+2600+200+250+30+800+50+500+12000=57130 га (всего должен был засеять район)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57130 га -100%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га - 86%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57130 га ⁎ 86% </a:t>
            </a:r>
            <a:r>
              <a:rPr lang="he-IL" dirty="0" smtClean="0">
                <a:latin typeface="Times New Roman" pitchFamily="18" charset="0"/>
                <a:cs typeface="Times New Roman" pitchFamily="18" charset="0"/>
              </a:rPr>
              <a:t>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100%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49131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,8 га засеял район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9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Вклад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разъезженцев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трудовой подвиг края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556792"/>
            <a:ext cx="777686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3200" dirty="0" smtClean="0">
                <a:solidFill>
                  <a:prstClr val="black"/>
                </a:solidFill>
              </a:rPr>
              <a:t> 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доклад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подготовлен по воспоминаниям тружеников тыла и детей войны, хранящимся в нашем 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музее)</a:t>
            </a:r>
            <a:endParaRPr lang="ru-RU" sz="20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C:\Users\User\Desktop\ОЛЯ\Бессмертный полк\Книга памяти с. Разъезжего\фото ветеранов\ветераны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1035" y="2449344"/>
            <a:ext cx="6523471" cy="4220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Вопросы-суждения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Каким образом село осуществляло поставки фронту? 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женщины вынуждены были  запрягать себя в соху и пахать поля и огороды? 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М.А.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Бабакова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была награждена поездкой в Москву?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каких случаях женщины и дети доставали нарядную одежду в период войны?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Семья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Воронниных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Users\user\Desktop\фото ветеран\грамоты000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799288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0036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Интересный факт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«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Мой прадедушка – Воронин Николай Алексеевич. Дедушка прожил недолгую и трудную жизнь, он прошел всю войну, служил в армии на Дальнем Востоке, а прабабушка во время войны работала на маслозаводе. 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была тяжелая, приходилось вручную сбивать по 16 килограммов масла за один раз в маслобойке. Руки наливались тяжестью, ныли по ночам. Работницы завода уставали, недосыпали, работали с раннего утра и до позднего вечера.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Военное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время - голодное, не доедали, но ни грамма молочных продуктов нельзя было съесть или унести домой. 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свободное от работы время (а это было в основном ночью) женщины вязали варежки и носки для фронтовиков, а еще они писали им письма со словами поддержки и благодарности желали поскорее вернуться. И вот одно из таких писем написала моя прабабушка, письмо попало прадеду, он обнаружил, что это письмо от его землячки, он ответил. Так между ними завязалась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переписка.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Когда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кончилась война, бабушка встретилась со своим другом по переписке, они поженились и вырастили четверых детей, которые стали достойными людьми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(Из сочинения «И помнит мир спасенный…»</a:t>
            </a:r>
            <a:br>
              <a:rPr lang="ru-RU" sz="18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ученицы 9 класса Ворониной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Полины, 2015 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г.)</a:t>
            </a:r>
          </a:p>
          <a:p>
            <a:pPr algn="just"/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036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4785395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Точных данных о том, сколько было сдано стране  сельхозпродуктов  жителями нашего села,   нет.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опробуем их найти путём вычислений. 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Из воспоминаний наших односельчан мы знаем, что из ста яиц отдавали фронту 80 штук, то есть 80%. В селе в то время было 230 дворов. В 195 дворах было (в среднем) по 10 кур-несушек, которые несли яйца 300 дней в году.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Вопрос: сколько яиц село могло дать фронту?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        195 х 10 = 1950 кур было в селе.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        1950 х 300 = 585 000 яиц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несли все куры за 300 дней.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    585 000 х 80 : 100 = 468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00 яиц отдавали фронту.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нашего занятия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Определить политическую, экономическую и духовную взаимосвязь фронта и тыла.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Составьте суждения по заданной цели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8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51720" y="3092962"/>
            <a:ext cx="5328592" cy="355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5183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Суждения 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Политическая взаимосвязь фронта и тыла заключалась в том, что правительство устанавливало чёткий план каждому предприятию, заводу,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колхозу, и каждый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работающий гражданин старался выполнить и перевыполнить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план. Именно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это позволило обеспечить фронт необходимой продукцией для достижения Победы.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Экономическая взаимосвязь фронта и тыла была нераздельна в обеспечении фронта оружием, обмундированием, хлебом, что позволило вести активные боевые действия и победить в этой страшной войне.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Духовная взаимосвязь фронта и тыла была неразрывна в надежде 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вере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матерей, жён и детей в силы своих родных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защитников,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идущих к Победе. 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Политическая, экономическая и духовная взаимосвязь фронта и тыла очень актуальна сегодня, в условиях специальной военной операции на Украине. И мы делаем всё возможное: пишем письма, собираем посылки, чтобы поддержать наших ребят в этих тяжёлых условиях войны. Мы ждём их с Победой домой. </a:t>
            </a:r>
            <a:endParaRPr lang="ru-RU" sz="2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714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Какие виды функциональной грамотности формировались в ходе  музейного урока?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развитие каких видов умений был направлен урок (по видам ФГ)?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вы думаете, актуальны ли музейные уроки на современном этапе образования? (обоснуйте ответ)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149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28998"/>
          </a:xfrm>
        </p:spPr>
        <p:txBody>
          <a:bodyPr>
            <a:normAutofit fontScale="90000"/>
          </a:bodyPr>
          <a:lstStyle/>
          <a:p>
            <a:pPr lvl="0" algn="l">
              <a:spcBef>
                <a:spcPct val="20000"/>
              </a:spcBef>
            </a:pP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/>
                <a:ea typeface="Times New Roman"/>
                <a:cs typeface="+mn-cs"/>
              </a:rPr>
              <a:t>Функциональная </a:t>
            </a:r>
            <a:r>
              <a:rPr lang="ru-RU" sz="2000" b="1" dirty="0">
                <a:solidFill>
                  <a:srgbClr val="0070C0"/>
                </a:solidFill>
                <a:latin typeface="Times New Roman"/>
                <a:ea typeface="Times New Roman"/>
                <a:cs typeface="+mn-cs"/>
              </a:rPr>
              <a:t>грамотность — это способность человека использовать приобретаемые в течение жизни знания для решения широкого диапазона жизненных задач в различных сферах человеческой деятельности, общения и социальных отношений.</a:t>
            </a:r>
            <a: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                                                       </a:t>
            </a:r>
            <a:r>
              <a:rPr lang="ru-RU" sz="2000" b="1" dirty="0" smtClean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                                                                  А</a:t>
            </a:r>
            <a:r>
              <a:rPr lang="ru-RU" sz="2000" b="1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. А. Леонтьев </a:t>
            </a:r>
            <a: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8856984" cy="540060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      </a:t>
            </a:r>
            <a:r>
              <a:rPr lang="ru-RU" alt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Составляющие </a:t>
            </a:r>
            <a:r>
              <a:rPr lang="ru-RU" alt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функциональной </a:t>
            </a:r>
            <a:r>
              <a:rPr lang="ru-RU" alt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грамотности</a:t>
            </a:r>
          </a:p>
          <a:p>
            <a:pPr marL="0" indent="0" algn="ctr">
              <a:buNone/>
            </a:pPr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1700808"/>
            <a:ext cx="892899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7082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255559"/>
          </a:xfrm>
        </p:spPr>
        <p:txBody>
          <a:bodyPr/>
          <a:lstStyle/>
          <a:p>
            <a:pPr algn="ctr"/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Умения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590" y="188640"/>
            <a:ext cx="8818905" cy="648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234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875265"/>
            <a:ext cx="8335838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+mn-lt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n-lt"/>
              </a:rPr>
            </a:br>
            <a:r>
              <a:rPr lang="ru-RU" dirty="0">
                <a:solidFill>
                  <a:schemeClr val="tx2"/>
                </a:solidFill>
                <a:latin typeface="+mn-lt"/>
              </a:rPr>
              <a:t/>
            </a:r>
            <a:br>
              <a:rPr lang="ru-RU" dirty="0">
                <a:solidFill>
                  <a:schemeClr val="tx2"/>
                </a:solidFill>
                <a:latin typeface="+mn-lt"/>
              </a:rPr>
            </a:br>
            <a:r>
              <a:rPr lang="ru-RU" dirty="0" smtClean="0">
                <a:solidFill>
                  <a:schemeClr val="tx2"/>
                </a:solidFill>
                <a:latin typeface="+mn-lt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n-lt"/>
              </a:rPr>
            </a:br>
            <a:r>
              <a:rPr lang="ru-RU" dirty="0" smtClean="0">
                <a:solidFill>
                  <a:schemeClr val="tx2"/>
                </a:solidFill>
                <a:latin typeface="+mn-lt"/>
              </a:rPr>
              <a:t>Жизнь могут двигать только </a:t>
            </a:r>
            <a:r>
              <a:rPr lang="ru-RU" dirty="0" smtClean="0">
                <a:solidFill>
                  <a:srgbClr val="C00000"/>
                </a:solidFill>
                <a:latin typeface="+mn-lt"/>
              </a:rPr>
              <a:t>очень</a:t>
            </a:r>
            <a:r>
              <a:rPr lang="ru-RU" dirty="0" smtClean="0">
                <a:solidFill>
                  <a:schemeClr val="tx2"/>
                </a:solidFill>
                <a:latin typeface="+mn-lt"/>
              </a:rPr>
              <a:t> грамотные люди…</a:t>
            </a:r>
            <a:br>
              <a:rPr lang="ru-RU" dirty="0" smtClean="0">
                <a:solidFill>
                  <a:schemeClr val="tx2"/>
                </a:solidFill>
                <a:latin typeface="+mn-lt"/>
              </a:rPr>
            </a:br>
            <a:r>
              <a:rPr lang="ru-RU" dirty="0" smtClean="0">
                <a:solidFill>
                  <a:schemeClr val="tx2"/>
                </a:solidFill>
                <a:latin typeface="+mn-lt"/>
              </a:rPr>
              <a:t>                                       </a:t>
            </a:r>
            <a:r>
              <a:rPr lang="ru-RU" sz="2800" i="1" dirty="0" smtClean="0">
                <a:solidFill>
                  <a:schemeClr val="tx2"/>
                </a:solidFill>
                <a:latin typeface="+mn-lt"/>
              </a:rPr>
              <a:t>Максим Горький</a:t>
            </a:r>
            <a:endParaRPr lang="ru-RU" sz="2800" i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8005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Виртуальная экскурсия по школьному музею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967335"/>
            <a:ext cx="806489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u="sng" dirty="0">
                <a:solidFill>
                  <a:srgbClr val="FF0000"/>
                </a:solidFill>
                <a:latin typeface="YS Text"/>
                <a:hlinkClick r:id="rId3"/>
              </a:rPr>
              <a:t>http://avav79pn.beget.tech/Panorama-Myzei.html</a:t>
            </a:r>
            <a:endParaRPr lang="en-US" sz="2800" dirty="0">
              <a:solidFill>
                <a:srgbClr val="1A1A1A"/>
              </a:solidFill>
              <a:latin typeface="YS Text"/>
            </a:endParaRPr>
          </a:p>
          <a:p>
            <a:r>
              <a:rPr lang="en-US" dirty="0">
                <a:solidFill>
                  <a:srgbClr val="1A1A1A"/>
                </a:solidFill>
                <a:latin typeface="YS Text"/>
              </a:rPr>
              <a:t> </a:t>
            </a:r>
            <a:endParaRPr lang="en-US" b="0" i="0" dirty="0">
              <a:solidFill>
                <a:srgbClr val="1A1A1A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0721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9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1" id="{9FC8E897-0F04-46B2-92D4-797839D6FFB6}" vid="{85D35858-A01D-485B-B6F4-017515740B97}"/>
    </a:ext>
  </a:extLst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1066</Words>
  <Application>Microsoft Office PowerPoint</Application>
  <PresentationFormat>Экран (4:3)</PresentationFormat>
  <Paragraphs>129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Тема Office</vt:lpstr>
      <vt:lpstr>19_Тема Office</vt:lpstr>
      <vt:lpstr>Специальное оформление</vt:lpstr>
      <vt:lpstr>2_Тема Office</vt:lpstr>
      <vt:lpstr>3_Тема Office</vt:lpstr>
      <vt:lpstr>4_Тема Office</vt:lpstr>
      <vt:lpstr>5_Тема Office</vt:lpstr>
      <vt:lpstr>6_Тема Office</vt:lpstr>
      <vt:lpstr>           </vt:lpstr>
      <vt:lpstr>Цель мастер-класса</vt:lpstr>
      <vt:lpstr>Заявка на оценку  </vt:lpstr>
      <vt:lpstr>Актуализация</vt:lpstr>
      <vt:lpstr>Цель занятия</vt:lpstr>
      <vt:lpstr>  Работа с понятиями</vt:lpstr>
      <vt:lpstr>Слайд 7</vt:lpstr>
      <vt:lpstr>Проблемные вопросы урока</vt:lpstr>
      <vt:lpstr>Вклад Красноярцев в Победу (доклад подготовлен по книжному изданию Растр, Красноярск 2014г. «Иллюстрированная история Красноярья (1917 – 1991 годы)  </vt:lpstr>
      <vt:lpstr>Вопросы-суждения </vt:lpstr>
      <vt:lpstr>Интересный факт</vt:lpstr>
      <vt:lpstr>Задача</vt:lpstr>
      <vt:lpstr>Решение</vt:lpstr>
      <vt:lpstr> Ермаковцы – фронту  (доклад подготовлен по архивным документам,  опубликованным в газете «Нива» и хранящимся в нашем музее)</vt:lpstr>
      <vt:lpstr>Вопросы-суждения</vt:lpstr>
      <vt:lpstr>Интересный факт</vt:lpstr>
      <vt:lpstr>Задача</vt:lpstr>
      <vt:lpstr>Решение задачи</vt:lpstr>
      <vt:lpstr>Вклад разъезженцев  в трудовой подвиг края</vt:lpstr>
      <vt:lpstr>Вопросы-суждения</vt:lpstr>
      <vt:lpstr>Семья Воронниных</vt:lpstr>
      <vt:lpstr>Интересный факт</vt:lpstr>
      <vt:lpstr>Задача</vt:lpstr>
      <vt:lpstr>Решение </vt:lpstr>
      <vt:lpstr>Цель нашего занятия</vt:lpstr>
      <vt:lpstr>Суждения </vt:lpstr>
      <vt:lpstr>Рефлексия </vt:lpstr>
      <vt:lpstr>  Функциональная грамотность — это способность человека использовать приобретаемые в течение жизни знания для решения широкого диапазона жизненных задач в различных сферах человеческой деятельности, общения и социальных отношений.                                                                                                                            А. А. Леонтьев  </vt:lpstr>
      <vt:lpstr>Слайд 29</vt:lpstr>
      <vt:lpstr>   Жизнь могут двигать только очень грамотные люди…                                        Максим Горький</vt:lpstr>
      <vt:lpstr>Виртуальная экскурсия по школьному музею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«Вклад Красноярцев в Победу»</dc:title>
  <dc:creator>User</dc:creator>
  <cp:lastModifiedBy>Учитель</cp:lastModifiedBy>
  <cp:revision>146</cp:revision>
  <cp:lastPrinted>2022-10-26T02:04:30Z</cp:lastPrinted>
  <dcterms:created xsi:type="dcterms:W3CDTF">2022-09-20T11:11:58Z</dcterms:created>
  <dcterms:modified xsi:type="dcterms:W3CDTF">2024-08-28T04:45:46Z</dcterms:modified>
</cp:coreProperties>
</file>