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36" r:id="rId3"/>
    <p:sldId id="335" r:id="rId4"/>
    <p:sldId id="349" r:id="rId5"/>
    <p:sldId id="326" r:id="rId6"/>
    <p:sldId id="337" r:id="rId7"/>
    <p:sldId id="350" r:id="rId8"/>
    <p:sldId id="343" r:id="rId9"/>
    <p:sldId id="344" r:id="rId10"/>
    <p:sldId id="341" r:id="rId11"/>
    <p:sldId id="346" r:id="rId12"/>
    <p:sldId id="348" r:id="rId13"/>
    <p:sldId id="323" r:id="rId14"/>
    <p:sldId id="351" r:id="rId15"/>
    <p:sldId id="29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12A450A-18E8-47E8-91EC-8CA50E7BB20D}">
          <p14:sldIdLst>
            <p14:sldId id="257"/>
            <p14:sldId id="336"/>
            <p14:sldId id="335"/>
            <p14:sldId id="349"/>
            <p14:sldId id="326"/>
            <p14:sldId id="337"/>
            <p14:sldId id="350"/>
            <p14:sldId id="343"/>
            <p14:sldId id="344"/>
            <p14:sldId id="341"/>
            <p14:sldId id="346"/>
            <p14:sldId id="348"/>
            <p14:sldId id="323"/>
            <p14:sldId id="351"/>
          </p14:sldIdLst>
        </p14:section>
        <p14:section name="Раздел без заголовка" id="{2D53CA29-47E5-4694-97E8-F3E98DBAAAAA}">
          <p14:sldIdLst>
            <p14:sldId id="29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46"/>
    <a:srgbClr val="0000FF"/>
    <a:srgbClr val="008000"/>
    <a:srgbClr val="187F8A"/>
    <a:srgbClr val="199328"/>
    <a:srgbClr val="BC041E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92202-AC70-499D-BE0C-A9E152E22B21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8036B-6E43-47BD-8B8E-1357D4C6C4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44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91808"/>
            <a:ext cx="8761687" cy="1674344"/>
          </a:xfrm>
        </p:spPr>
        <p:txBody>
          <a:bodyPr>
            <a:noAutofit/>
          </a:bodyPr>
          <a:lstStyle/>
          <a:p>
            <a:r>
              <a:rPr lang="ru-RU" sz="2800" b="1" spc="-20" dirty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         </a:t>
            </a:r>
            <a:br>
              <a:rPr lang="ru-RU" sz="2800" b="1" spc="-20" dirty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РАЗВИТИЕ</a:t>
            </a:r>
            <a:b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ФУНКЦИОНАЛЬНОЙ ГРАМОТНОСТИ  ОБУЧАЮЩИХСЯ ПОСРЕДСТВОМ СОЗДАНИЯ ШКОЛЬНОЙ ГАЗЕТЫ </a:t>
            </a:r>
            <a:b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В РЕЖИМЕ «ЗДЕСЬ И СЕЙЧАС»</a:t>
            </a:r>
            <a:endParaRPr lang="ru-RU" sz="2800" b="1" spc="-20" dirty="0">
              <a:solidFill>
                <a:srgbClr val="C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921779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6070" y="6337277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1746"/>
                </a:solidFill>
                <a:cs typeface="Times New Roman" panose="02020603050405020304" pitchFamily="18" charset="0"/>
              </a:rPr>
              <a:t>Ермаковское, 28.08.2024 г.</a:t>
            </a:r>
            <a:endParaRPr lang="ru-RU" sz="2400" b="1" dirty="0">
              <a:solidFill>
                <a:srgbClr val="001746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3995936" y="4800959"/>
            <a:ext cx="59046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2819">
              <a:lnSpc>
                <a:spcPct val="100000"/>
              </a:lnSpc>
              <a:spcBef>
                <a:spcPts val="100"/>
              </a:spcBef>
              <a:tabLst>
                <a:tab pos="6804025" algn="l"/>
              </a:tabLst>
            </a:pPr>
            <a:r>
              <a:rPr lang="ru-RU" sz="2400" b="1" spc="-40" dirty="0" smtClean="0">
                <a:solidFill>
                  <a:srgbClr val="001746"/>
                </a:solidFill>
                <a:cs typeface="Times New Roman"/>
              </a:rPr>
              <a:t>Кузнецова Татьяна Витальевна</a:t>
            </a:r>
            <a:r>
              <a:rPr sz="2400" b="1" spc="-5" dirty="0" smtClean="0">
                <a:solidFill>
                  <a:srgbClr val="001746"/>
                </a:solidFill>
                <a:cs typeface="Times New Roman"/>
              </a:rPr>
              <a:t>,</a:t>
            </a:r>
            <a:r>
              <a:rPr sz="2400" b="1" spc="25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lang="ru-RU" sz="2400" b="1" spc="-15" dirty="0" smtClean="0">
                <a:solidFill>
                  <a:srgbClr val="001746"/>
                </a:solidFill>
                <a:cs typeface="Times New Roman"/>
              </a:rPr>
              <a:t>учитель русского языка и литературы МБОУ «Разъезженская СШ»</a:t>
            </a:r>
            <a:endParaRPr lang="ru-RU" sz="2400" b="1" spc="-5" dirty="0" smtClean="0">
              <a:solidFill>
                <a:srgbClr val="001746"/>
              </a:solidFill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5818"/>
            <a:ext cx="87849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200" b="1" spc="-10" dirty="0" err="1">
                <a:solidFill>
                  <a:srgbClr val="041547"/>
                </a:solidFill>
                <a:cs typeface="Calibri"/>
              </a:rPr>
              <a:t>Ермаковский</a:t>
            </a:r>
            <a:r>
              <a:rPr lang="ru-RU" sz="2200" b="1" spc="-10" dirty="0">
                <a:solidFill>
                  <a:srgbClr val="041547"/>
                </a:solidFill>
                <a:cs typeface="Calibri"/>
              </a:rPr>
              <a:t> районный Августовский педагогический совет-2024 </a:t>
            </a:r>
            <a:r>
              <a:rPr lang="ru-RU" sz="2200" b="1" spc="-10" dirty="0" smtClean="0">
                <a:solidFill>
                  <a:srgbClr val="041547"/>
                </a:solidFill>
                <a:cs typeface="Calibri"/>
              </a:rPr>
              <a:t>«Стратегические </a:t>
            </a:r>
            <a:r>
              <a:rPr lang="ru-RU" sz="2200" b="1" spc="-10" dirty="0">
                <a:solidFill>
                  <a:srgbClr val="041547"/>
                </a:solidFill>
                <a:cs typeface="Calibri"/>
              </a:rPr>
              <a:t>общенациональные приоритеты – ориентиры устойчивого развития системы образования Ермаковского района</a:t>
            </a:r>
            <a:r>
              <a:rPr lang="ru-RU" sz="2200" b="1" spc="-10" dirty="0" smtClean="0">
                <a:solidFill>
                  <a:srgbClr val="041547"/>
                </a:solidFill>
                <a:cs typeface="Calibri"/>
              </a:rPr>
              <a:t>»</a:t>
            </a:r>
            <a:endParaRPr lang="ru-RU" sz="2200" b="1" spc="-10" dirty="0">
              <a:solidFill>
                <a:srgbClr val="041547"/>
              </a:solidFill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3" y="1772816"/>
            <a:ext cx="878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-20" dirty="0">
                <a:solidFill>
                  <a:srgbClr val="001746"/>
                </a:solidFill>
                <a:latin typeface="Calibri"/>
                <a:cs typeface="Calibri"/>
              </a:rPr>
              <a:t>Мастер-класс</a:t>
            </a:r>
          </a:p>
        </p:txBody>
      </p:sp>
    </p:spTree>
    <p:extLst>
      <p:ext uri="{BB962C8B-B14F-4D97-AF65-F5344CB8AC3E}">
        <p14:creationId xmlns:p14="http://schemas.microsoft.com/office/powerpoint/2010/main" val="24297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a typeface="Times New Roman"/>
              </a:rPr>
              <a:t>СОДЕРЖАНИЕ </a:t>
            </a:r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 МАСТЕР-КЛАССА</a:t>
            </a:r>
            <a:endParaRPr lang="ru-RU" sz="3600" b="1" dirty="0">
              <a:solidFill>
                <a:srgbClr val="C00000"/>
              </a:solidFill>
              <a:ea typeface="Times New Roman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215516" y="980728"/>
            <a:ext cx="8784976" cy="3134833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561340" marR="120014" indent="-549275" algn="just">
              <a:lnSpc>
                <a:spcPts val="3220"/>
              </a:lnSpc>
              <a:spcBef>
                <a:spcPts val="885"/>
              </a:spcBef>
              <a:buFontTx/>
              <a:buAutoNum type="arabicPeriod"/>
              <a:tabLst>
                <a:tab pos="560705" algn="l"/>
                <a:tab pos="561975" algn="l"/>
              </a:tabLst>
            </a:pP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Формулируем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проблем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у, намечаем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пути</a:t>
            </a:r>
            <a:r>
              <a:rPr sz="3200" b="1" spc="-40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sz="3200" b="1" spc="-40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решения</a:t>
            </a:r>
            <a:r>
              <a:rPr lang="ru-RU" sz="3200" b="1" spc="-40" dirty="0">
                <a:solidFill>
                  <a:srgbClr val="001746"/>
                </a:solidFill>
                <a:cs typeface="Times New Roman"/>
              </a:rPr>
              <a:t>.</a:t>
            </a:r>
            <a:endParaRPr sz="3200" b="1" spc="-40" dirty="0">
              <a:solidFill>
                <a:srgbClr val="001746"/>
              </a:solidFill>
              <a:cs typeface="Times New Roman"/>
            </a:endParaRPr>
          </a:p>
          <a:p>
            <a:pPr marL="561340" indent="-549275" algn="just">
              <a:spcBef>
                <a:spcPts val="635"/>
              </a:spcBef>
              <a:buFontTx/>
              <a:buAutoNum type="arabicPeriod"/>
              <a:tabLst>
                <a:tab pos="560705" algn="l"/>
                <a:tab pos="561975" algn="l"/>
              </a:tabLst>
            </a:pPr>
            <a:r>
              <a:rPr sz="3200" b="1" spc="-40" dirty="0" err="1">
                <a:solidFill>
                  <a:srgbClr val="001746"/>
                </a:solidFill>
                <a:cs typeface="Times New Roman"/>
              </a:rPr>
              <a:t>Обсуждаем</a:t>
            </a:r>
            <a:r>
              <a:rPr sz="3200" b="1" spc="-40" dirty="0">
                <a:solidFill>
                  <a:srgbClr val="001746"/>
                </a:solidFill>
                <a:cs typeface="Times New Roman"/>
              </a:rPr>
              <a:t> 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имеющиеся способы решения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проблем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ы</a:t>
            </a:r>
            <a:r>
              <a:rPr sz="3200" b="1" spc="-40" dirty="0" smtClean="0">
                <a:solidFill>
                  <a:srgbClr val="001746"/>
                </a:solidFill>
                <a:cs typeface="Times New Roman"/>
              </a:rPr>
              <a:t>. 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 </a:t>
            </a:r>
            <a:endParaRPr sz="3200" b="1" spc="-40" dirty="0">
              <a:solidFill>
                <a:srgbClr val="001746"/>
              </a:solidFill>
              <a:cs typeface="Times New Roman"/>
            </a:endParaRPr>
          </a:p>
          <a:p>
            <a:pPr marL="561340" indent="-549275" algn="just">
              <a:spcBef>
                <a:spcPts val="600"/>
              </a:spcBef>
              <a:buFontTx/>
              <a:buAutoNum type="arabicPeriod"/>
              <a:tabLst>
                <a:tab pos="560705" algn="l"/>
                <a:tab pos="561975" algn="l"/>
              </a:tabLst>
            </a:pPr>
            <a:r>
              <a:rPr sz="3200" b="1" spc="-40" dirty="0">
                <a:solidFill>
                  <a:srgbClr val="001746"/>
                </a:solidFill>
                <a:cs typeface="Times New Roman"/>
              </a:rPr>
              <a:t>Строим </a:t>
            </a:r>
            <a:r>
              <a:rPr sz="3200" b="1" spc="-40" dirty="0" err="1">
                <a:solidFill>
                  <a:srgbClr val="001746"/>
                </a:solidFill>
                <a:cs typeface="Times New Roman"/>
              </a:rPr>
              <a:t>ориентировочную</a:t>
            </a:r>
            <a:r>
              <a:rPr sz="3200" b="1" spc="-40" dirty="0">
                <a:solidFill>
                  <a:srgbClr val="001746"/>
                </a:solidFill>
                <a:cs typeface="Times New Roman"/>
              </a:rPr>
              <a:t>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основу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действий</a:t>
            </a:r>
            <a:endParaRPr sz="3200" b="1" spc="-40" dirty="0">
              <a:solidFill>
                <a:srgbClr val="001746"/>
              </a:solidFill>
              <a:cs typeface="Times New Roman"/>
            </a:endParaRPr>
          </a:p>
          <a:p>
            <a:pPr marL="561340" indent="-549275">
              <a:spcBef>
                <a:spcPts val="615"/>
              </a:spcBef>
              <a:buFontTx/>
              <a:buAutoNum type="arabicPeriod"/>
              <a:tabLst>
                <a:tab pos="560705" algn="l"/>
                <a:tab pos="561975" algn="l"/>
              </a:tabLst>
            </a:pPr>
            <a:r>
              <a:rPr sz="3200" b="1" spc="-40" dirty="0" err="1">
                <a:solidFill>
                  <a:srgbClr val="001746"/>
                </a:solidFill>
                <a:cs typeface="Times New Roman"/>
              </a:rPr>
              <a:t>Выполняем</a:t>
            </a:r>
            <a:r>
              <a:rPr sz="3200" b="1" spc="-40" dirty="0">
                <a:solidFill>
                  <a:srgbClr val="001746"/>
                </a:solidFill>
                <a:cs typeface="Times New Roman"/>
              </a:rPr>
              <a:t> 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развиваемые</a:t>
            </a:r>
            <a:r>
              <a:rPr sz="3200" b="1" spc="-40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sz="3200" b="1" spc="-40" dirty="0" err="1" smtClean="0">
                <a:solidFill>
                  <a:srgbClr val="001746"/>
                </a:solidFill>
                <a:cs typeface="Times New Roman"/>
              </a:rPr>
              <a:t>действия</a:t>
            </a:r>
            <a:r>
              <a:rPr lang="ru-RU" sz="3200" b="1" spc="-40" dirty="0">
                <a:solidFill>
                  <a:srgbClr val="001746"/>
                </a:solidFill>
                <a:cs typeface="Times New Roman"/>
              </a:rPr>
              <a:t> </a:t>
            </a:r>
            <a:r>
              <a:rPr lang="ru-RU" sz="3200" b="1" spc="-40" dirty="0" smtClean="0">
                <a:solidFill>
                  <a:srgbClr val="001746"/>
                </a:solidFill>
                <a:cs typeface="Times New Roman"/>
              </a:rPr>
              <a:t>(умения)</a:t>
            </a:r>
            <a:endParaRPr sz="3200" b="1" spc="-40" dirty="0">
              <a:solidFill>
                <a:srgbClr val="001746"/>
              </a:solidFill>
              <a:cs typeface="Times New Roman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460676" y="4102122"/>
            <a:ext cx="176709" cy="623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3144" y="4725144"/>
            <a:ext cx="8928484" cy="1916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В ЗАДАННЫХ УСЛОВИЯХ </a:t>
            </a:r>
          </a:p>
          <a:p>
            <a:r>
              <a:rPr lang="ru-RU" sz="3600" b="1" dirty="0" smtClean="0">
                <a:solidFill>
                  <a:srgbClr val="001746"/>
                </a:solidFill>
                <a:ea typeface="Times New Roman"/>
              </a:rPr>
              <a:t>(РЕЖИМ «ЗДЕСЬ И СЕЙЧАС», ЖЁСТКИЙ ДЕДЛАЙН) </a:t>
            </a:r>
          </a:p>
          <a:p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СОЗДАТЬ ГАЗЕТУ, ПОСВЯЩЁННУЮ ТЕМЕ </a:t>
            </a:r>
          </a:p>
          <a:p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МАСТЕР-КЛАССА </a:t>
            </a:r>
            <a:endParaRPr lang="ru-RU" sz="3600" b="1" dirty="0">
              <a:solidFill>
                <a:srgbClr val="C000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0839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145" y="6364820"/>
            <a:ext cx="1935099" cy="11728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349512" y="1176969"/>
            <a:ext cx="4390996" cy="4123678"/>
            <a:chOff x="3606029" y="1055624"/>
            <a:chExt cx="5105400" cy="51060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6029" y="1055624"/>
              <a:ext cx="5105195" cy="51054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26508" y="3080003"/>
              <a:ext cx="639317" cy="704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85587" y="3159252"/>
              <a:ext cx="2364486" cy="57073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4459" y="3540252"/>
              <a:ext cx="1977389" cy="57073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534652" y="2957313"/>
            <a:ext cx="2096262" cy="67505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2425" marR="5080" indent="-340360">
              <a:lnSpc>
                <a:spcPct val="116700"/>
              </a:lnSpc>
              <a:spcBef>
                <a:spcPts val="210"/>
              </a:spcBef>
            </a:pPr>
            <a:r>
              <a:rPr b="1" spc="-75" dirty="0">
                <a:solidFill>
                  <a:srgbClr val="333E50"/>
                </a:solidFill>
                <a:cs typeface="Calibri"/>
              </a:rPr>
              <a:t>Ф</a:t>
            </a:r>
            <a:r>
              <a:rPr b="1" spc="-5" dirty="0">
                <a:solidFill>
                  <a:srgbClr val="333E50"/>
                </a:solidFill>
                <a:cs typeface="Calibri"/>
              </a:rPr>
              <a:t>У</a:t>
            </a:r>
            <a:r>
              <a:rPr b="1" spc="-10" dirty="0">
                <a:solidFill>
                  <a:srgbClr val="333E50"/>
                </a:solidFill>
                <a:cs typeface="Calibri"/>
              </a:rPr>
              <a:t>Н</a:t>
            </a:r>
            <a:r>
              <a:rPr b="1" dirty="0">
                <a:solidFill>
                  <a:srgbClr val="333E50"/>
                </a:solidFill>
                <a:cs typeface="Calibri"/>
              </a:rPr>
              <a:t>КЦИОНАЛ</a:t>
            </a:r>
            <a:r>
              <a:rPr b="1" spc="-10" dirty="0">
                <a:solidFill>
                  <a:srgbClr val="333E50"/>
                </a:solidFill>
                <a:cs typeface="Calibri"/>
              </a:rPr>
              <a:t>Ь</a:t>
            </a:r>
            <a:r>
              <a:rPr b="1" dirty="0">
                <a:solidFill>
                  <a:srgbClr val="333E50"/>
                </a:solidFill>
                <a:cs typeface="Calibri"/>
              </a:rPr>
              <a:t>Н</a:t>
            </a:r>
            <a:r>
              <a:rPr b="1" spc="-10" dirty="0">
                <a:solidFill>
                  <a:srgbClr val="333E50"/>
                </a:solidFill>
                <a:cs typeface="Calibri"/>
              </a:rPr>
              <a:t>А</a:t>
            </a:r>
            <a:r>
              <a:rPr b="1" dirty="0">
                <a:solidFill>
                  <a:srgbClr val="333E50"/>
                </a:solidFill>
                <a:cs typeface="Calibri"/>
              </a:rPr>
              <a:t>Я  </a:t>
            </a:r>
            <a:r>
              <a:rPr b="1" spc="-15" dirty="0">
                <a:solidFill>
                  <a:srgbClr val="333E50"/>
                </a:solidFill>
                <a:cs typeface="Calibri"/>
              </a:rPr>
              <a:t>ГРАМОТНОСТЬ</a:t>
            </a:r>
            <a:endParaRPr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32241" y="1460889"/>
            <a:ext cx="5673628" cy="3427657"/>
            <a:chOff x="873252" y="1603097"/>
            <a:chExt cx="7564838" cy="3427657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88991" y="2988920"/>
              <a:ext cx="935820" cy="733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3547" y="2982181"/>
              <a:ext cx="964543" cy="7330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76087" y="4297710"/>
              <a:ext cx="968296" cy="7330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18603" y="4291758"/>
              <a:ext cx="941936" cy="7330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68606" y="1692515"/>
              <a:ext cx="975777" cy="7315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32950" y="1652674"/>
              <a:ext cx="941936" cy="73304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73252" y="1603097"/>
              <a:ext cx="2897653" cy="721360"/>
            </a:xfrm>
            <a:custGeom>
              <a:avLst/>
              <a:gdLst/>
              <a:ahLst/>
              <a:cxnLst/>
              <a:rect l="l" t="t" r="r" b="b"/>
              <a:pathLst>
                <a:path w="2699385" h="721360">
                  <a:moveTo>
                    <a:pt x="2699004" y="0"/>
                  </a:moveTo>
                  <a:lnTo>
                    <a:pt x="180212" y="0"/>
                  </a:lnTo>
                  <a:lnTo>
                    <a:pt x="0" y="720851"/>
                  </a:lnTo>
                  <a:lnTo>
                    <a:pt x="2518791" y="720851"/>
                  </a:lnTo>
                  <a:lnTo>
                    <a:pt x="2699004" y="0"/>
                  </a:lnTo>
                  <a:close/>
                </a:path>
              </a:pathLst>
            </a:custGeom>
            <a:solidFill>
              <a:srgbClr val="8DCCDB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55192" y="1538479"/>
            <a:ext cx="1400584" cy="558486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>
            <a:defPPr>
              <a:defRPr lang="ru-RU"/>
            </a:defPPr>
            <a:lvl1pPr marL="12700">
              <a:defRPr sz="1600" b="1" spc="-20">
                <a:solidFill>
                  <a:srgbClr val="001746"/>
                </a:solidFill>
                <a:cs typeface="Calibri"/>
              </a:defRPr>
            </a:lvl1pPr>
          </a:lstStyle>
          <a:p>
            <a:r>
              <a:rPr dirty="0"/>
              <a:t>ЧИТАТЕЛЬСКАЯ  ГРАМОТНОСТЬ</a:t>
            </a:r>
          </a:p>
        </p:txBody>
      </p:sp>
      <p:grpSp>
        <p:nvGrpSpPr>
          <p:cNvPr id="21" name="object 21"/>
          <p:cNvGrpSpPr/>
          <p:nvPr/>
        </p:nvGrpSpPr>
        <p:grpSpPr>
          <a:xfrm>
            <a:off x="1" y="1211580"/>
            <a:ext cx="1092518" cy="1502410"/>
            <a:chOff x="0" y="1211580"/>
            <a:chExt cx="1456690" cy="1502410"/>
          </a:xfrm>
        </p:grpSpPr>
        <p:sp>
          <p:nvSpPr>
            <p:cNvPr id="22" name="object 22"/>
            <p:cNvSpPr/>
            <p:nvPr/>
          </p:nvSpPr>
          <p:spPr>
            <a:xfrm>
              <a:off x="114681" y="1309433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5" h="1080135">
                  <a:moveTo>
                    <a:pt x="541785" y="0"/>
                  </a:moveTo>
                  <a:lnTo>
                    <a:pt x="495757" y="1804"/>
                  </a:lnTo>
                  <a:lnTo>
                    <a:pt x="449986" y="7513"/>
                  </a:lnTo>
                  <a:lnTo>
                    <a:pt x="404741" y="17128"/>
                  </a:lnTo>
                  <a:lnTo>
                    <a:pt x="360292" y="30651"/>
                  </a:lnTo>
                  <a:lnTo>
                    <a:pt x="316909" y="48081"/>
                  </a:lnTo>
                  <a:lnTo>
                    <a:pt x="274861" y="69421"/>
                  </a:lnTo>
                  <a:lnTo>
                    <a:pt x="234417" y="94672"/>
                  </a:lnTo>
                  <a:lnTo>
                    <a:pt x="195848" y="123834"/>
                  </a:lnTo>
                  <a:lnTo>
                    <a:pt x="159422" y="156908"/>
                  </a:lnTo>
                  <a:lnTo>
                    <a:pt x="126108" y="193113"/>
                  </a:lnTo>
                  <a:lnTo>
                    <a:pt x="96692" y="231488"/>
                  </a:lnTo>
                  <a:lnTo>
                    <a:pt x="71175" y="271762"/>
                  </a:lnTo>
                  <a:lnTo>
                    <a:pt x="49558" y="313667"/>
                  </a:lnTo>
                  <a:lnTo>
                    <a:pt x="31841" y="356932"/>
                  </a:lnTo>
                  <a:lnTo>
                    <a:pt x="18026" y="401289"/>
                  </a:lnTo>
                  <a:lnTo>
                    <a:pt x="8114" y="446467"/>
                  </a:lnTo>
                  <a:lnTo>
                    <a:pt x="2104" y="492197"/>
                  </a:lnTo>
                  <a:lnTo>
                    <a:pt x="0" y="538210"/>
                  </a:lnTo>
                  <a:lnTo>
                    <a:pt x="1800" y="584235"/>
                  </a:lnTo>
                  <a:lnTo>
                    <a:pt x="7506" y="630004"/>
                  </a:lnTo>
                  <a:lnTo>
                    <a:pt x="17119" y="675247"/>
                  </a:lnTo>
                  <a:lnTo>
                    <a:pt x="30641" y="719694"/>
                  </a:lnTo>
                  <a:lnTo>
                    <a:pt x="48070" y="763076"/>
                  </a:lnTo>
                  <a:lnTo>
                    <a:pt x="69410" y="805122"/>
                  </a:lnTo>
                  <a:lnTo>
                    <a:pt x="94660" y="845565"/>
                  </a:lnTo>
                  <a:lnTo>
                    <a:pt x="123821" y="884134"/>
                  </a:lnTo>
                  <a:lnTo>
                    <a:pt x="156895" y="920559"/>
                  </a:lnTo>
                  <a:lnTo>
                    <a:pt x="193101" y="953874"/>
                  </a:lnTo>
                  <a:lnTo>
                    <a:pt x="231476" y="983291"/>
                  </a:lnTo>
                  <a:lnTo>
                    <a:pt x="271751" y="1008809"/>
                  </a:lnTo>
                  <a:lnTo>
                    <a:pt x="313657" y="1030428"/>
                  </a:lnTo>
                  <a:lnTo>
                    <a:pt x="356924" y="1048146"/>
                  </a:lnTo>
                  <a:lnTo>
                    <a:pt x="401283" y="1061962"/>
                  </a:lnTo>
                  <a:lnTo>
                    <a:pt x="446463" y="1071875"/>
                  </a:lnTo>
                  <a:lnTo>
                    <a:pt x="492195" y="1077886"/>
                  </a:lnTo>
                  <a:lnTo>
                    <a:pt x="538209" y="1079992"/>
                  </a:lnTo>
                  <a:lnTo>
                    <a:pt x="584237" y="1078192"/>
                  </a:lnTo>
                  <a:lnTo>
                    <a:pt x="630008" y="1072487"/>
                  </a:lnTo>
                  <a:lnTo>
                    <a:pt x="675253" y="1062874"/>
                  </a:lnTo>
                  <a:lnTo>
                    <a:pt x="719702" y="1049354"/>
                  </a:lnTo>
                  <a:lnTo>
                    <a:pt x="763085" y="1031924"/>
                  </a:lnTo>
                  <a:lnTo>
                    <a:pt x="805133" y="1010585"/>
                  </a:lnTo>
                  <a:lnTo>
                    <a:pt x="845577" y="985335"/>
                  </a:lnTo>
                  <a:lnTo>
                    <a:pt x="884146" y="956173"/>
                  </a:lnTo>
                  <a:lnTo>
                    <a:pt x="920572" y="923099"/>
                  </a:lnTo>
                  <a:lnTo>
                    <a:pt x="1303654" y="542480"/>
                  </a:lnTo>
                  <a:lnTo>
                    <a:pt x="923099" y="159321"/>
                  </a:lnTo>
                  <a:lnTo>
                    <a:pt x="886893" y="126026"/>
                  </a:lnTo>
                  <a:lnTo>
                    <a:pt x="848518" y="96627"/>
                  </a:lnTo>
                  <a:lnTo>
                    <a:pt x="808243" y="71124"/>
                  </a:lnTo>
                  <a:lnTo>
                    <a:pt x="766337" y="49519"/>
                  </a:lnTo>
                  <a:lnTo>
                    <a:pt x="723070" y="31814"/>
                  </a:lnTo>
                  <a:lnTo>
                    <a:pt x="678711" y="18008"/>
                  </a:lnTo>
                  <a:lnTo>
                    <a:pt x="633531" y="8103"/>
                  </a:lnTo>
                  <a:lnTo>
                    <a:pt x="587799" y="2100"/>
                  </a:lnTo>
                  <a:lnTo>
                    <a:pt x="541785" y="0"/>
                  </a:lnTo>
                  <a:close/>
                </a:path>
              </a:pathLst>
            </a:custGeom>
            <a:solidFill>
              <a:srgbClr val="8DCCDB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14681" y="1309433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5" h="1080135">
                  <a:moveTo>
                    <a:pt x="159422" y="156908"/>
                  </a:moveTo>
                  <a:lnTo>
                    <a:pt x="195848" y="123834"/>
                  </a:lnTo>
                  <a:lnTo>
                    <a:pt x="234417" y="94672"/>
                  </a:lnTo>
                  <a:lnTo>
                    <a:pt x="274861" y="69421"/>
                  </a:lnTo>
                  <a:lnTo>
                    <a:pt x="316909" y="48081"/>
                  </a:lnTo>
                  <a:lnTo>
                    <a:pt x="360292" y="30651"/>
                  </a:lnTo>
                  <a:lnTo>
                    <a:pt x="404741" y="17128"/>
                  </a:lnTo>
                  <a:lnTo>
                    <a:pt x="449986" y="7513"/>
                  </a:lnTo>
                  <a:lnTo>
                    <a:pt x="495757" y="1804"/>
                  </a:lnTo>
                  <a:lnTo>
                    <a:pt x="541785" y="0"/>
                  </a:lnTo>
                  <a:lnTo>
                    <a:pt x="587799" y="2100"/>
                  </a:lnTo>
                  <a:lnTo>
                    <a:pt x="633531" y="8103"/>
                  </a:lnTo>
                  <a:lnTo>
                    <a:pt x="678711" y="18008"/>
                  </a:lnTo>
                  <a:lnTo>
                    <a:pt x="723070" y="31814"/>
                  </a:lnTo>
                  <a:lnTo>
                    <a:pt x="766337" y="49519"/>
                  </a:lnTo>
                  <a:lnTo>
                    <a:pt x="808243" y="71124"/>
                  </a:lnTo>
                  <a:lnTo>
                    <a:pt x="848518" y="96627"/>
                  </a:lnTo>
                  <a:lnTo>
                    <a:pt x="886893" y="126026"/>
                  </a:lnTo>
                  <a:lnTo>
                    <a:pt x="923099" y="159321"/>
                  </a:lnTo>
                  <a:lnTo>
                    <a:pt x="957696" y="194165"/>
                  </a:lnTo>
                  <a:lnTo>
                    <a:pt x="992292" y="229009"/>
                  </a:lnTo>
                  <a:lnTo>
                    <a:pt x="1026887" y="263851"/>
                  </a:lnTo>
                  <a:lnTo>
                    <a:pt x="1061481" y="298692"/>
                  </a:lnTo>
                  <a:lnTo>
                    <a:pt x="1096075" y="333530"/>
                  </a:lnTo>
                  <a:lnTo>
                    <a:pt x="1130669" y="368365"/>
                  </a:lnTo>
                  <a:lnTo>
                    <a:pt x="1165263" y="403198"/>
                  </a:lnTo>
                  <a:lnTo>
                    <a:pt x="1199859" y="438026"/>
                  </a:lnTo>
                  <a:lnTo>
                    <a:pt x="1234455" y="472849"/>
                  </a:lnTo>
                  <a:lnTo>
                    <a:pt x="1269054" y="507667"/>
                  </a:lnTo>
                  <a:lnTo>
                    <a:pt x="1303654" y="542480"/>
                  </a:lnTo>
                  <a:lnTo>
                    <a:pt x="1268842" y="577082"/>
                  </a:lnTo>
                  <a:lnTo>
                    <a:pt x="1234025" y="611683"/>
                  </a:lnTo>
                  <a:lnTo>
                    <a:pt x="1199204" y="646285"/>
                  </a:lnTo>
                  <a:lnTo>
                    <a:pt x="1164379" y="680887"/>
                  </a:lnTo>
                  <a:lnTo>
                    <a:pt x="1129551" y="715489"/>
                  </a:lnTo>
                  <a:lnTo>
                    <a:pt x="1094722" y="750090"/>
                  </a:lnTo>
                  <a:lnTo>
                    <a:pt x="1059891" y="784692"/>
                  </a:lnTo>
                  <a:lnTo>
                    <a:pt x="1025060" y="819294"/>
                  </a:lnTo>
                  <a:lnTo>
                    <a:pt x="990229" y="853896"/>
                  </a:lnTo>
                  <a:lnTo>
                    <a:pt x="955400" y="888497"/>
                  </a:lnTo>
                  <a:lnTo>
                    <a:pt x="920572" y="923099"/>
                  </a:lnTo>
                  <a:lnTo>
                    <a:pt x="884146" y="956173"/>
                  </a:lnTo>
                  <a:lnTo>
                    <a:pt x="845577" y="985335"/>
                  </a:lnTo>
                  <a:lnTo>
                    <a:pt x="805133" y="1010585"/>
                  </a:lnTo>
                  <a:lnTo>
                    <a:pt x="763085" y="1031924"/>
                  </a:lnTo>
                  <a:lnTo>
                    <a:pt x="719702" y="1049354"/>
                  </a:lnTo>
                  <a:lnTo>
                    <a:pt x="675253" y="1062874"/>
                  </a:lnTo>
                  <a:lnTo>
                    <a:pt x="630008" y="1072487"/>
                  </a:lnTo>
                  <a:lnTo>
                    <a:pt x="584237" y="1078192"/>
                  </a:lnTo>
                  <a:lnTo>
                    <a:pt x="538209" y="1079992"/>
                  </a:lnTo>
                  <a:lnTo>
                    <a:pt x="492195" y="1077886"/>
                  </a:lnTo>
                  <a:lnTo>
                    <a:pt x="446463" y="1071875"/>
                  </a:lnTo>
                  <a:lnTo>
                    <a:pt x="401283" y="1061962"/>
                  </a:lnTo>
                  <a:lnTo>
                    <a:pt x="356924" y="1048146"/>
                  </a:lnTo>
                  <a:lnTo>
                    <a:pt x="313657" y="1030428"/>
                  </a:lnTo>
                  <a:lnTo>
                    <a:pt x="271751" y="1008809"/>
                  </a:lnTo>
                  <a:lnTo>
                    <a:pt x="231476" y="983291"/>
                  </a:lnTo>
                  <a:lnTo>
                    <a:pt x="193101" y="953874"/>
                  </a:lnTo>
                  <a:lnTo>
                    <a:pt x="156895" y="920559"/>
                  </a:lnTo>
                  <a:lnTo>
                    <a:pt x="123821" y="884134"/>
                  </a:lnTo>
                  <a:lnTo>
                    <a:pt x="94660" y="845565"/>
                  </a:lnTo>
                  <a:lnTo>
                    <a:pt x="69410" y="805122"/>
                  </a:lnTo>
                  <a:lnTo>
                    <a:pt x="48070" y="763076"/>
                  </a:lnTo>
                  <a:lnTo>
                    <a:pt x="30641" y="719694"/>
                  </a:lnTo>
                  <a:lnTo>
                    <a:pt x="17119" y="675247"/>
                  </a:lnTo>
                  <a:lnTo>
                    <a:pt x="7506" y="630004"/>
                  </a:lnTo>
                  <a:lnTo>
                    <a:pt x="1800" y="584235"/>
                  </a:lnTo>
                  <a:lnTo>
                    <a:pt x="0" y="538210"/>
                  </a:lnTo>
                  <a:lnTo>
                    <a:pt x="2104" y="492197"/>
                  </a:lnTo>
                  <a:lnTo>
                    <a:pt x="8114" y="446467"/>
                  </a:lnTo>
                  <a:lnTo>
                    <a:pt x="18026" y="401289"/>
                  </a:lnTo>
                  <a:lnTo>
                    <a:pt x="31841" y="356932"/>
                  </a:lnTo>
                  <a:lnTo>
                    <a:pt x="49558" y="313667"/>
                  </a:lnTo>
                  <a:lnTo>
                    <a:pt x="71175" y="271762"/>
                  </a:lnTo>
                  <a:lnTo>
                    <a:pt x="96692" y="231488"/>
                  </a:lnTo>
                  <a:lnTo>
                    <a:pt x="126108" y="193113"/>
                  </a:lnTo>
                  <a:lnTo>
                    <a:pt x="159422" y="156908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1211580"/>
              <a:ext cx="1323594" cy="1501902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654940" y="2735579"/>
            <a:ext cx="2024539" cy="721360"/>
          </a:xfrm>
          <a:custGeom>
            <a:avLst/>
            <a:gdLst/>
            <a:ahLst/>
            <a:cxnLst/>
            <a:rect l="l" t="t" r="r" b="b"/>
            <a:pathLst>
              <a:path w="2699385" h="721360">
                <a:moveTo>
                  <a:pt x="2699004" y="0"/>
                </a:moveTo>
                <a:lnTo>
                  <a:pt x="180212" y="0"/>
                </a:lnTo>
                <a:lnTo>
                  <a:pt x="0" y="720852"/>
                </a:lnTo>
                <a:lnTo>
                  <a:pt x="2518791" y="720852"/>
                </a:lnTo>
                <a:lnTo>
                  <a:pt x="2699004" y="0"/>
                </a:lnTo>
                <a:close/>
              </a:path>
            </a:pathLst>
          </a:custGeom>
          <a:solidFill>
            <a:srgbClr val="85C3B8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83183" y="2839973"/>
            <a:ext cx="1760625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b="1" spc="-20" dirty="0">
                <a:solidFill>
                  <a:srgbClr val="001746"/>
                </a:solidFill>
                <a:cs typeface="Calibri"/>
              </a:rPr>
              <a:t>МАТЕМАТИЧЕСКАЯ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155193" y="3096259"/>
            <a:ext cx="1400584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b="1" spc="-20" dirty="0">
                <a:solidFill>
                  <a:srgbClr val="001746"/>
                </a:solidFill>
                <a:cs typeface="Calibri"/>
              </a:rPr>
              <a:t>ГРАМОТНОСТЬ</a:t>
            </a:r>
          </a:p>
        </p:txBody>
      </p:sp>
      <p:grpSp>
        <p:nvGrpSpPr>
          <p:cNvPr id="29" name="object 29"/>
          <p:cNvGrpSpPr/>
          <p:nvPr/>
        </p:nvGrpSpPr>
        <p:grpSpPr>
          <a:xfrm>
            <a:off x="1" y="2458211"/>
            <a:ext cx="3131840" cy="2463359"/>
            <a:chOff x="0" y="2458211"/>
            <a:chExt cx="4175786" cy="2463359"/>
          </a:xfrm>
        </p:grpSpPr>
        <p:sp>
          <p:nvSpPr>
            <p:cNvPr id="30" name="object 30"/>
            <p:cNvSpPr/>
            <p:nvPr/>
          </p:nvSpPr>
          <p:spPr>
            <a:xfrm>
              <a:off x="114681" y="2555954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5" h="1080135">
                  <a:moveTo>
                    <a:pt x="541785" y="0"/>
                  </a:moveTo>
                  <a:lnTo>
                    <a:pt x="495757" y="1799"/>
                  </a:lnTo>
                  <a:lnTo>
                    <a:pt x="449986" y="7504"/>
                  </a:lnTo>
                  <a:lnTo>
                    <a:pt x="404741" y="17117"/>
                  </a:lnTo>
                  <a:lnTo>
                    <a:pt x="360292" y="30637"/>
                  </a:lnTo>
                  <a:lnTo>
                    <a:pt x="316909" y="48067"/>
                  </a:lnTo>
                  <a:lnTo>
                    <a:pt x="274861" y="69406"/>
                  </a:lnTo>
                  <a:lnTo>
                    <a:pt x="234417" y="94656"/>
                  </a:lnTo>
                  <a:lnTo>
                    <a:pt x="195848" y="123818"/>
                  </a:lnTo>
                  <a:lnTo>
                    <a:pt x="159422" y="156892"/>
                  </a:lnTo>
                  <a:lnTo>
                    <a:pt x="126108" y="193097"/>
                  </a:lnTo>
                  <a:lnTo>
                    <a:pt x="96692" y="231472"/>
                  </a:lnTo>
                  <a:lnTo>
                    <a:pt x="71175" y="271747"/>
                  </a:lnTo>
                  <a:lnTo>
                    <a:pt x="49558" y="313651"/>
                  </a:lnTo>
                  <a:lnTo>
                    <a:pt x="31841" y="356917"/>
                  </a:lnTo>
                  <a:lnTo>
                    <a:pt x="18026" y="401273"/>
                  </a:lnTo>
                  <a:lnTo>
                    <a:pt x="8114" y="446451"/>
                  </a:lnTo>
                  <a:lnTo>
                    <a:pt x="2104" y="492181"/>
                  </a:lnTo>
                  <a:lnTo>
                    <a:pt x="0" y="538194"/>
                  </a:lnTo>
                  <a:lnTo>
                    <a:pt x="1800" y="584219"/>
                  </a:lnTo>
                  <a:lnTo>
                    <a:pt x="7506" y="629988"/>
                  </a:lnTo>
                  <a:lnTo>
                    <a:pt x="17119" y="675231"/>
                  </a:lnTo>
                  <a:lnTo>
                    <a:pt x="30641" y="719678"/>
                  </a:lnTo>
                  <a:lnTo>
                    <a:pt x="48070" y="763060"/>
                  </a:lnTo>
                  <a:lnTo>
                    <a:pt x="69410" y="805107"/>
                  </a:lnTo>
                  <a:lnTo>
                    <a:pt x="94660" y="845549"/>
                  </a:lnTo>
                  <a:lnTo>
                    <a:pt x="123821" y="884118"/>
                  </a:lnTo>
                  <a:lnTo>
                    <a:pt x="156895" y="920543"/>
                  </a:lnTo>
                  <a:lnTo>
                    <a:pt x="193101" y="953858"/>
                  </a:lnTo>
                  <a:lnTo>
                    <a:pt x="231476" y="983275"/>
                  </a:lnTo>
                  <a:lnTo>
                    <a:pt x="271751" y="1008793"/>
                  </a:lnTo>
                  <a:lnTo>
                    <a:pt x="313657" y="1030412"/>
                  </a:lnTo>
                  <a:lnTo>
                    <a:pt x="356924" y="1048130"/>
                  </a:lnTo>
                  <a:lnTo>
                    <a:pt x="401283" y="1061946"/>
                  </a:lnTo>
                  <a:lnTo>
                    <a:pt x="446463" y="1071860"/>
                  </a:lnTo>
                  <a:lnTo>
                    <a:pt x="492195" y="1077870"/>
                  </a:lnTo>
                  <a:lnTo>
                    <a:pt x="538209" y="1079976"/>
                  </a:lnTo>
                  <a:lnTo>
                    <a:pt x="584237" y="1078176"/>
                  </a:lnTo>
                  <a:lnTo>
                    <a:pt x="630008" y="1072471"/>
                  </a:lnTo>
                  <a:lnTo>
                    <a:pt x="675253" y="1062858"/>
                  </a:lnTo>
                  <a:lnTo>
                    <a:pt x="719702" y="1049338"/>
                  </a:lnTo>
                  <a:lnTo>
                    <a:pt x="763085" y="1031908"/>
                  </a:lnTo>
                  <a:lnTo>
                    <a:pt x="805133" y="1010569"/>
                  </a:lnTo>
                  <a:lnTo>
                    <a:pt x="845577" y="985319"/>
                  </a:lnTo>
                  <a:lnTo>
                    <a:pt x="884146" y="956157"/>
                  </a:lnTo>
                  <a:lnTo>
                    <a:pt x="920572" y="923083"/>
                  </a:lnTo>
                  <a:lnTo>
                    <a:pt x="1303654" y="542464"/>
                  </a:lnTo>
                  <a:lnTo>
                    <a:pt x="923099" y="159432"/>
                  </a:lnTo>
                  <a:lnTo>
                    <a:pt x="886893" y="126117"/>
                  </a:lnTo>
                  <a:lnTo>
                    <a:pt x="848518" y="96700"/>
                  </a:lnTo>
                  <a:lnTo>
                    <a:pt x="808243" y="71182"/>
                  </a:lnTo>
                  <a:lnTo>
                    <a:pt x="766337" y="49563"/>
                  </a:lnTo>
                  <a:lnTo>
                    <a:pt x="723070" y="31846"/>
                  </a:lnTo>
                  <a:lnTo>
                    <a:pt x="678711" y="18029"/>
                  </a:lnTo>
                  <a:lnTo>
                    <a:pt x="633531" y="8116"/>
                  </a:lnTo>
                  <a:lnTo>
                    <a:pt x="587799" y="2105"/>
                  </a:lnTo>
                  <a:lnTo>
                    <a:pt x="541785" y="0"/>
                  </a:lnTo>
                  <a:close/>
                </a:path>
              </a:pathLst>
            </a:custGeom>
            <a:solidFill>
              <a:srgbClr val="85C3B8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14681" y="2555954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5" h="1080135">
                  <a:moveTo>
                    <a:pt x="159422" y="156892"/>
                  </a:moveTo>
                  <a:lnTo>
                    <a:pt x="195848" y="123818"/>
                  </a:lnTo>
                  <a:lnTo>
                    <a:pt x="234417" y="94656"/>
                  </a:lnTo>
                  <a:lnTo>
                    <a:pt x="274861" y="69406"/>
                  </a:lnTo>
                  <a:lnTo>
                    <a:pt x="316909" y="48067"/>
                  </a:lnTo>
                  <a:lnTo>
                    <a:pt x="360292" y="30637"/>
                  </a:lnTo>
                  <a:lnTo>
                    <a:pt x="404741" y="17117"/>
                  </a:lnTo>
                  <a:lnTo>
                    <a:pt x="449986" y="7504"/>
                  </a:lnTo>
                  <a:lnTo>
                    <a:pt x="495757" y="1799"/>
                  </a:lnTo>
                  <a:lnTo>
                    <a:pt x="541785" y="0"/>
                  </a:lnTo>
                  <a:lnTo>
                    <a:pt x="587799" y="2105"/>
                  </a:lnTo>
                  <a:lnTo>
                    <a:pt x="633531" y="8116"/>
                  </a:lnTo>
                  <a:lnTo>
                    <a:pt x="678711" y="18029"/>
                  </a:lnTo>
                  <a:lnTo>
                    <a:pt x="723070" y="31846"/>
                  </a:lnTo>
                  <a:lnTo>
                    <a:pt x="766337" y="49563"/>
                  </a:lnTo>
                  <a:lnTo>
                    <a:pt x="808243" y="71182"/>
                  </a:lnTo>
                  <a:lnTo>
                    <a:pt x="848518" y="96700"/>
                  </a:lnTo>
                  <a:lnTo>
                    <a:pt x="886893" y="126117"/>
                  </a:lnTo>
                  <a:lnTo>
                    <a:pt x="923099" y="159432"/>
                  </a:lnTo>
                  <a:lnTo>
                    <a:pt x="957696" y="194245"/>
                  </a:lnTo>
                  <a:lnTo>
                    <a:pt x="992292" y="229062"/>
                  </a:lnTo>
                  <a:lnTo>
                    <a:pt x="1026887" y="263884"/>
                  </a:lnTo>
                  <a:lnTo>
                    <a:pt x="1061481" y="298708"/>
                  </a:lnTo>
                  <a:lnTo>
                    <a:pt x="1096075" y="333535"/>
                  </a:lnTo>
                  <a:lnTo>
                    <a:pt x="1130669" y="368362"/>
                  </a:lnTo>
                  <a:lnTo>
                    <a:pt x="1165263" y="403188"/>
                  </a:lnTo>
                  <a:lnTo>
                    <a:pt x="1199859" y="438012"/>
                  </a:lnTo>
                  <a:lnTo>
                    <a:pt x="1234455" y="472834"/>
                  </a:lnTo>
                  <a:lnTo>
                    <a:pt x="1269054" y="507652"/>
                  </a:lnTo>
                  <a:lnTo>
                    <a:pt x="1303654" y="542464"/>
                  </a:lnTo>
                  <a:lnTo>
                    <a:pt x="1268842" y="577066"/>
                  </a:lnTo>
                  <a:lnTo>
                    <a:pt x="1234025" y="611668"/>
                  </a:lnTo>
                  <a:lnTo>
                    <a:pt x="1199204" y="646269"/>
                  </a:lnTo>
                  <a:lnTo>
                    <a:pt x="1164379" y="680871"/>
                  </a:lnTo>
                  <a:lnTo>
                    <a:pt x="1129551" y="715473"/>
                  </a:lnTo>
                  <a:lnTo>
                    <a:pt x="1094722" y="750074"/>
                  </a:lnTo>
                  <a:lnTo>
                    <a:pt x="1059891" y="784676"/>
                  </a:lnTo>
                  <a:lnTo>
                    <a:pt x="1025060" y="819278"/>
                  </a:lnTo>
                  <a:lnTo>
                    <a:pt x="990229" y="853880"/>
                  </a:lnTo>
                  <a:lnTo>
                    <a:pt x="955400" y="888481"/>
                  </a:lnTo>
                  <a:lnTo>
                    <a:pt x="920572" y="923083"/>
                  </a:lnTo>
                  <a:lnTo>
                    <a:pt x="884146" y="956157"/>
                  </a:lnTo>
                  <a:lnTo>
                    <a:pt x="845577" y="985319"/>
                  </a:lnTo>
                  <a:lnTo>
                    <a:pt x="805133" y="1010569"/>
                  </a:lnTo>
                  <a:lnTo>
                    <a:pt x="763085" y="1031908"/>
                  </a:lnTo>
                  <a:lnTo>
                    <a:pt x="719702" y="1049338"/>
                  </a:lnTo>
                  <a:lnTo>
                    <a:pt x="675253" y="1062858"/>
                  </a:lnTo>
                  <a:lnTo>
                    <a:pt x="630008" y="1072471"/>
                  </a:lnTo>
                  <a:lnTo>
                    <a:pt x="584237" y="1078176"/>
                  </a:lnTo>
                  <a:lnTo>
                    <a:pt x="538209" y="1079976"/>
                  </a:lnTo>
                  <a:lnTo>
                    <a:pt x="492195" y="1077870"/>
                  </a:lnTo>
                  <a:lnTo>
                    <a:pt x="446463" y="1071860"/>
                  </a:lnTo>
                  <a:lnTo>
                    <a:pt x="401283" y="1061946"/>
                  </a:lnTo>
                  <a:lnTo>
                    <a:pt x="356924" y="1048130"/>
                  </a:lnTo>
                  <a:lnTo>
                    <a:pt x="313657" y="1030412"/>
                  </a:lnTo>
                  <a:lnTo>
                    <a:pt x="271751" y="1008793"/>
                  </a:lnTo>
                  <a:lnTo>
                    <a:pt x="231476" y="983275"/>
                  </a:lnTo>
                  <a:lnTo>
                    <a:pt x="193101" y="953858"/>
                  </a:lnTo>
                  <a:lnTo>
                    <a:pt x="156895" y="920543"/>
                  </a:lnTo>
                  <a:lnTo>
                    <a:pt x="123821" y="884118"/>
                  </a:lnTo>
                  <a:lnTo>
                    <a:pt x="94660" y="845549"/>
                  </a:lnTo>
                  <a:lnTo>
                    <a:pt x="69410" y="805107"/>
                  </a:lnTo>
                  <a:lnTo>
                    <a:pt x="48070" y="763060"/>
                  </a:lnTo>
                  <a:lnTo>
                    <a:pt x="30641" y="719678"/>
                  </a:lnTo>
                  <a:lnTo>
                    <a:pt x="17119" y="675231"/>
                  </a:lnTo>
                  <a:lnTo>
                    <a:pt x="7506" y="629988"/>
                  </a:lnTo>
                  <a:lnTo>
                    <a:pt x="1800" y="584219"/>
                  </a:lnTo>
                  <a:lnTo>
                    <a:pt x="0" y="538194"/>
                  </a:lnTo>
                  <a:lnTo>
                    <a:pt x="2104" y="492181"/>
                  </a:lnTo>
                  <a:lnTo>
                    <a:pt x="8114" y="446451"/>
                  </a:lnTo>
                  <a:lnTo>
                    <a:pt x="18026" y="401273"/>
                  </a:lnTo>
                  <a:lnTo>
                    <a:pt x="31841" y="356917"/>
                  </a:lnTo>
                  <a:lnTo>
                    <a:pt x="49558" y="313651"/>
                  </a:lnTo>
                  <a:lnTo>
                    <a:pt x="71175" y="271747"/>
                  </a:lnTo>
                  <a:lnTo>
                    <a:pt x="96692" y="231472"/>
                  </a:lnTo>
                  <a:lnTo>
                    <a:pt x="126108" y="193097"/>
                  </a:lnTo>
                  <a:lnTo>
                    <a:pt x="159422" y="156892"/>
                  </a:lnTo>
                  <a:close/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2458211"/>
              <a:ext cx="1323594" cy="150190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73251" y="4200210"/>
              <a:ext cx="3302535" cy="721360"/>
            </a:xfrm>
            <a:custGeom>
              <a:avLst/>
              <a:gdLst/>
              <a:ahLst/>
              <a:cxnLst/>
              <a:rect l="l" t="t" r="r" b="b"/>
              <a:pathLst>
                <a:path w="2699385" h="721360">
                  <a:moveTo>
                    <a:pt x="2699004" y="0"/>
                  </a:moveTo>
                  <a:lnTo>
                    <a:pt x="180212" y="0"/>
                  </a:lnTo>
                  <a:lnTo>
                    <a:pt x="0" y="720851"/>
                  </a:lnTo>
                  <a:lnTo>
                    <a:pt x="2518791" y="720851"/>
                  </a:lnTo>
                  <a:lnTo>
                    <a:pt x="2699004" y="0"/>
                  </a:lnTo>
                  <a:close/>
                </a:path>
              </a:pathLst>
            </a:custGeom>
            <a:solidFill>
              <a:srgbClr val="FFB84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112828" y="4228136"/>
            <a:ext cx="2237727" cy="5990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41630" marR="5080" indent="-329565">
              <a:lnSpc>
                <a:spcPct val="118200"/>
              </a:lnSpc>
              <a:spcBef>
                <a:spcPts val="140"/>
              </a:spcBef>
            </a:pPr>
            <a:r>
              <a:rPr sz="1600" b="1" spc="-20" dirty="0">
                <a:solidFill>
                  <a:srgbClr val="001746"/>
                </a:solidFill>
                <a:cs typeface="Calibri"/>
              </a:rPr>
              <a:t>ЕСТЕСТВЕННО</a:t>
            </a:r>
            <a:r>
              <a:rPr lang="ru-RU" sz="1600" b="1" spc="-20" dirty="0" smtClean="0">
                <a:solidFill>
                  <a:srgbClr val="001746"/>
                </a:solidFill>
                <a:cs typeface="Calibri"/>
              </a:rPr>
              <a:t>-</a:t>
            </a:r>
            <a:r>
              <a:rPr sz="1600" b="1" spc="-20" dirty="0" smtClean="0">
                <a:solidFill>
                  <a:srgbClr val="001746"/>
                </a:solidFill>
                <a:cs typeface="Calibri"/>
              </a:rPr>
              <a:t>НАУЧНАЯ  </a:t>
            </a:r>
            <a:r>
              <a:rPr sz="1600" b="1" spc="-20" dirty="0">
                <a:solidFill>
                  <a:srgbClr val="001746"/>
                </a:solidFill>
                <a:cs typeface="Calibri"/>
              </a:rPr>
              <a:t>ГРАМОТНОСТЬ</a:t>
            </a:r>
          </a:p>
        </p:txBody>
      </p:sp>
      <p:grpSp>
        <p:nvGrpSpPr>
          <p:cNvPr id="35" name="object 35"/>
          <p:cNvGrpSpPr/>
          <p:nvPr/>
        </p:nvGrpSpPr>
        <p:grpSpPr>
          <a:xfrm>
            <a:off x="-5210" y="3960113"/>
            <a:ext cx="1092518" cy="1502410"/>
            <a:chOff x="0" y="3704844"/>
            <a:chExt cx="1456690" cy="1502410"/>
          </a:xfrm>
        </p:grpSpPr>
        <p:sp>
          <p:nvSpPr>
            <p:cNvPr id="36" name="object 36"/>
            <p:cNvSpPr/>
            <p:nvPr/>
          </p:nvSpPr>
          <p:spPr>
            <a:xfrm>
              <a:off x="114681" y="3802459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5" h="1080135">
                  <a:moveTo>
                    <a:pt x="541785" y="0"/>
                  </a:moveTo>
                  <a:lnTo>
                    <a:pt x="495757" y="1799"/>
                  </a:lnTo>
                  <a:lnTo>
                    <a:pt x="449986" y="7504"/>
                  </a:lnTo>
                  <a:lnTo>
                    <a:pt x="404741" y="17117"/>
                  </a:lnTo>
                  <a:lnTo>
                    <a:pt x="360292" y="30637"/>
                  </a:lnTo>
                  <a:lnTo>
                    <a:pt x="316909" y="48067"/>
                  </a:lnTo>
                  <a:lnTo>
                    <a:pt x="274861" y="69406"/>
                  </a:lnTo>
                  <a:lnTo>
                    <a:pt x="234417" y="94656"/>
                  </a:lnTo>
                  <a:lnTo>
                    <a:pt x="195848" y="123818"/>
                  </a:lnTo>
                  <a:lnTo>
                    <a:pt x="159422" y="156892"/>
                  </a:lnTo>
                  <a:lnTo>
                    <a:pt x="126108" y="193097"/>
                  </a:lnTo>
                  <a:lnTo>
                    <a:pt x="96692" y="231472"/>
                  </a:lnTo>
                  <a:lnTo>
                    <a:pt x="71175" y="271747"/>
                  </a:lnTo>
                  <a:lnTo>
                    <a:pt x="49558" y="313651"/>
                  </a:lnTo>
                  <a:lnTo>
                    <a:pt x="31841" y="356917"/>
                  </a:lnTo>
                  <a:lnTo>
                    <a:pt x="18026" y="401273"/>
                  </a:lnTo>
                  <a:lnTo>
                    <a:pt x="8114" y="446451"/>
                  </a:lnTo>
                  <a:lnTo>
                    <a:pt x="2104" y="492181"/>
                  </a:lnTo>
                  <a:lnTo>
                    <a:pt x="0" y="538194"/>
                  </a:lnTo>
                  <a:lnTo>
                    <a:pt x="1800" y="584219"/>
                  </a:lnTo>
                  <a:lnTo>
                    <a:pt x="7506" y="629988"/>
                  </a:lnTo>
                  <a:lnTo>
                    <a:pt x="17119" y="675231"/>
                  </a:lnTo>
                  <a:lnTo>
                    <a:pt x="30641" y="719678"/>
                  </a:lnTo>
                  <a:lnTo>
                    <a:pt x="48070" y="763060"/>
                  </a:lnTo>
                  <a:lnTo>
                    <a:pt x="69410" y="805107"/>
                  </a:lnTo>
                  <a:lnTo>
                    <a:pt x="94660" y="845549"/>
                  </a:lnTo>
                  <a:lnTo>
                    <a:pt x="123821" y="884118"/>
                  </a:lnTo>
                  <a:lnTo>
                    <a:pt x="156895" y="920543"/>
                  </a:lnTo>
                  <a:lnTo>
                    <a:pt x="193101" y="953858"/>
                  </a:lnTo>
                  <a:lnTo>
                    <a:pt x="231476" y="983275"/>
                  </a:lnTo>
                  <a:lnTo>
                    <a:pt x="271751" y="1008793"/>
                  </a:lnTo>
                  <a:lnTo>
                    <a:pt x="313657" y="1030412"/>
                  </a:lnTo>
                  <a:lnTo>
                    <a:pt x="356924" y="1048130"/>
                  </a:lnTo>
                  <a:lnTo>
                    <a:pt x="401283" y="1061946"/>
                  </a:lnTo>
                  <a:lnTo>
                    <a:pt x="446463" y="1071860"/>
                  </a:lnTo>
                  <a:lnTo>
                    <a:pt x="492195" y="1077870"/>
                  </a:lnTo>
                  <a:lnTo>
                    <a:pt x="538209" y="1079976"/>
                  </a:lnTo>
                  <a:lnTo>
                    <a:pt x="584237" y="1078176"/>
                  </a:lnTo>
                  <a:lnTo>
                    <a:pt x="630008" y="1072471"/>
                  </a:lnTo>
                  <a:lnTo>
                    <a:pt x="675253" y="1062858"/>
                  </a:lnTo>
                  <a:lnTo>
                    <a:pt x="719702" y="1049338"/>
                  </a:lnTo>
                  <a:lnTo>
                    <a:pt x="763085" y="1031908"/>
                  </a:lnTo>
                  <a:lnTo>
                    <a:pt x="805133" y="1010569"/>
                  </a:lnTo>
                  <a:lnTo>
                    <a:pt x="845577" y="985319"/>
                  </a:lnTo>
                  <a:lnTo>
                    <a:pt x="884146" y="956157"/>
                  </a:lnTo>
                  <a:lnTo>
                    <a:pt x="920572" y="923083"/>
                  </a:lnTo>
                  <a:lnTo>
                    <a:pt x="1303654" y="542464"/>
                  </a:lnTo>
                  <a:lnTo>
                    <a:pt x="923099" y="159432"/>
                  </a:lnTo>
                  <a:lnTo>
                    <a:pt x="886893" y="126117"/>
                  </a:lnTo>
                  <a:lnTo>
                    <a:pt x="848518" y="96700"/>
                  </a:lnTo>
                  <a:lnTo>
                    <a:pt x="808243" y="71182"/>
                  </a:lnTo>
                  <a:lnTo>
                    <a:pt x="766337" y="49563"/>
                  </a:lnTo>
                  <a:lnTo>
                    <a:pt x="723070" y="31846"/>
                  </a:lnTo>
                  <a:lnTo>
                    <a:pt x="678711" y="18029"/>
                  </a:lnTo>
                  <a:lnTo>
                    <a:pt x="633531" y="8116"/>
                  </a:lnTo>
                  <a:lnTo>
                    <a:pt x="587799" y="2105"/>
                  </a:lnTo>
                  <a:lnTo>
                    <a:pt x="541785" y="0"/>
                  </a:lnTo>
                  <a:close/>
                </a:path>
              </a:pathLst>
            </a:custGeom>
            <a:solidFill>
              <a:srgbClr val="FFB849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14681" y="3802459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5" h="1080135">
                  <a:moveTo>
                    <a:pt x="159422" y="156892"/>
                  </a:moveTo>
                  <a:lnTo>
                    <a:pt x="195848" y="123818"/>
                  </a:lnTo>
                  <a:lnTo>
                    <a:pt x="234417" y="94656"/>
                  </a:lnTo>
                  <a:lnTo>
                    <a:pt x="274861" y="69406"/>
                  </a:lnTo>
                  <a:lnTo>
                    <a:pt x="316909" y="48067"/>
                  </a:lnTo>
                  <a:lnTo>
                    <a:pt x="360292" y="30637"/>
                  </a:lnTo>
                  <a:lnTo>
                    <a:pt x="404741" y="17117"/>
                  </a:lnTo>
                  <a:lnTo>
                    <a:pt x="449986" y="7504"/>
                  </a:lnTo>
                  <a:lnTo>
                    <a:pt x="495757" y="1799"/>
                  </a:lnTo>
                  <a:lnTo>
                    <a:pt x="541785" y="0"/>
                  </a:lnTo>
                  <a:lnTo>
                    <a:pt x="587799" y="2105"/>
                  </a:lnTo>
                  <a:lnTo>
                    <a:pt x="633531" y="8116"/>
                  </a:lnTo>
                  <a:lnTo>
                    <a:pt x="678711" y="18029"/>
                  </a:lnTo>
                  <a:lnTo>
                    <a:pt x="723070" y="31846"/>
                  </a:lnTo>
                  <a:lnTo>
                    <a:pt x="766337" y="49563"/>
                  </a:lnTo>
                  <a:lnTo>
                    <a:pt x="808243" y="71182"/>
                  </a:lnTo>
                  <a:lnTo>
                    <a:pt x="848518" y="96700"/>
                  </a:lnTo>
                  <a:lnTo>
                    <a:pt x="886893" y="126117"/>
                  </a:lnTo>
                  <a:lnTo>
                    <a:pt x="923099" y="159432"/>
                  </a:lnTo>
                  <a:lnTo>
                    <a:pt x="957696" y="194245"/>
                  </a:lnTo>
                  <a:lnTo>
                    <a:pt x="992292" y="229062"/>
                  </a:lnTo>
                  <a:lnTo>
                    <a:pt x="1026887" y="263884"/>
                  </a:lnTo>
                  <a:lnTo>
                    <a:pt x="1061481" y="298708"/>
                  </a:lnTo>
                  <a:lnTo>
                    <a:pt x="1096075" y="333535"/>
                  </a:lnTo>
                  <a:lnTo>
                    <a:pt x="1130669" y="368362"/>
                  </a:lnTo>
                  <a:lnTo>
                    <a:pt x="1165263" y="403188"/>
                  </a:lnTo>
                  <a:lnTo>
                    <a:pt x="1199859" y="438012"/>
                  </a:lnTo>
                  <a:lnTo>
                    <a:pt x="1234455" y="472834"/>
                  </a:lnTo>
                  <a:lnTo>
                    <a:pt x="1269054" y="507652"/>
                  </a:lnTo>
                  <a:lnTo>
                    <a:pt x="1303654" y="542464"/>
                  </a:lnTo>
                  <a:lnTo>
                    <a:pt x="1268842" y="577066"/>
                  </a:lnTo>
                  <a:lnTo>
                    <a:pt x="1234025" y="611668"/>
                  </a:lnTo>
                  <a:lnTo>
                    <a:pt x="1199204" y="646269"/>
                  </a:lnTo>
                  <a:lnTo>
                    <a:pt x="1164379" y="680871"/>
                  </a:lnTo>
                  <a:lnTo>
                    <a:pt x="1129551" y="715473"/>
                  </a:lnTo>
                  <a:lnTo>
                    <a:pt x="1094722" y="750074"/>
                  </a:lnTo>
                  <a:lnTo>
                    <a:pt x="1059891" y="784676"/>
                  </a:lnTo>
                  <a:lnTo>
                    <a:pt x="1025060" y="819278"/>
                  </a:lnTo>
                  <a:lnTo>
                    <a:pt x="990229" y="853880"/>
                  </a:lnTo>
                  <a:lnTo>
                    <a:pt x="955400" y="888481"/>
                  </a:lnTo>
                  <a:lnTo>
                    <a:pt x="920572" y="923083"/>
                  </a:lnTo>
                  <a:lnTo>
                    <a:pt x="884146" y="956157"/>
                  </a:lnTo>
                  <a:lnTo>
                    <a:pt x="845577" y="985319"/>
                  </a:lnTo>
                  <a:lnTo>
                    <a:pt x="805133" y="1010569"/>
                  </a:lnTo>
                  <a:lnTo>
                    <a:pt x="763085" y="1031908"/>
                  </a:lnTo>
                  <a:lnTo>
                    <a:pt x="719702" y="1049338"/>
                  </a:lnTo>
                  <a:lnTo>
                    <a:pt x="675253" y="1062858"/>
                  </a:lnTo>
                  <a:lnTo>
                    <a:pt x="630008" y="1072471"/>
                  </a:lnTo>
                  <a:lnTo>
                    <a:pt x="584237" y="1078176"/>
                  </a:lnTo>
                  <a:lnTo>
                    <a:pt x="538209" y="1079976"/>
                  </a:lnTo>
                  <a:lnTo>
                    <a:pt x="492195" y="1077870"/>
                  </a:lnTo>
                  <a:lnTo>
                    <a:pt x="446463" y="1071860"/>
                  </a:lnTo>
                  <a:lnTo>
                    <a:pt x="401283" y="1061946"/>
                  </a:lnTo>
                  <a:lnTo>
                    <a:pt x="356924" y="1048130"/>
                  </a:lnTo>
                  <a:lnTo>
                    <a:pt x="313657" y="1030412"/>
                  </a:lnTo>
                  <a:lnTo>
                    <a:pt x="271751" y="1008793"/>
                  </a:lnTo>
                  <a:lnTo>
                    <a:pt x="231476" y="983275"/>
                  </a:lnTo>
                  <a:lnTo>
                    <a:pt x="193101" y="953858"/>
                  </a:lnTo>
                  <a:lnTo>
                    <a:pt x="156895" y="920543"/>
                  </a:lnTo>
                  <a:lnTo>
                    <a:pt x="123821" y="884118"/>
                  </a:lnTo>
                  <a:lnTo>
                    <a:pt x="94660" y="845549"/>
                  </a:lnTo>
                  <a:lnTo>
                    <a:pt x="69410" y="805107"/>
                  </a:lnTo>
                  <a:lnTo>
                    <a:pt x="48070" y="763060"/>
                  </a:lnTo>
                  <a:lnTo>
                    <a:pt x="30641" y="719678"/>
                  </a:lnTo>
                  <a:lnTo>
                    <a:pt x="17119" y="675231"/>
                  </a:lnTo>
                  <a:lnTo>
                    <a:pt x="7506" y="629988"/>
                  </a:lnTo>
                  <a:lnTo>
                    <a:pt x="1800" y="584219"/>
                  </a:lnTo>
                  <a:lnTo>
                    <a:pt x="0" y="538194"/>
                  </a:lnTo>
                  <a:lnTo>
                    <a:pt x="2104" y="492181"/>
                  </a:lnTo>
                  <a:lnTo>
                    <a:pt x="8114" y="446451"/>
                  </a:lnTo>
                  <a:lnTo>
                    <a:pt x="18026" y="401273"/>
                  </a:lnTo>
                  <a:lnTo>
                    <a:pt x="31841" y="356917"/>
                  </a:lnTo>
                  <a:lnTo>
                    <a:pt x="49558" y="313651"/>
                  </a:lnTo>
                  <a:lnTo>
                    <a:pt x="71175" y="271747"/>
                  </a:lnTo>
                  <a:lnTo>
                    <a:pt x="96692" y="231472"/>
                  </a:lnTo>
                  <a:lnTo>
                    <a:pt x="126108" y="193097"/>
                  </a:lnTo>
                  <a:lnTo>
                    <a:pt x="159422" y="156892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3704844"/>
              <a:ext cx="1323594" cy="1501902"/>
            </a:xfrm>
            <a:prstGeom prst="rect">
              <a:avLst/>
            </a:prstGeom>
          </p:spPr>
        </p:pic>
      </p:grpSp>
      <p:sp>
        <p:nvSpPr>
          <p:cNvPr id="40" name="object 40"/>
          <p:cNvSpPr/>
          <p:nvPr/>
        </p:nvSpPr>
        <p:spPr>
          <a:xfrm>
            <a:off x="5996377" y="1457087"/>
            <a:ext cx="2361644" cy="719455"/>
          </a:xfrm>
          <a:custGeom>
            <a:avLst/>
            <a:gdLst/>
            <a:ahLst/>
            <a:cxnLst/>
            <a:rect l="l" t="t" r="r" b="b"/>
            <a:pathLst>
              <a:path w="2700654" h="719455">
                <a:moveTo>
                  <a:pt x="2520696" y="0"/>
                </a:moveTo>
                <a:lnTo>
                  <a:pt x="0" y="0"/>
                </a:lnTo>
                <a:lnTo>
                  <a:pt x="179831" y="719327"/>
                </a:lnTo>
                <a:lnTo>
                  <a:pt x="2700528" y="719327"/>
                </a:lnTo>
                <a:lnTo>
                  <a:pt x="2520696" y="0"/>
                </a:lnTo>
                <a:close/>
              </a:path>
            </a:pathLst>
          </a:custGeom>
          <a:solidFill>
            <a:srgbClr val="F96767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24238" y="1569577"/>
            <a:ext cx="1533328" cy="5039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00" b="1" spc="-20" dirty="0">
                <a:solidFill>
                  <a:srgbClr val="001746"/>
                </a:solidFill>
                <a:cs typeface="Calibri"/>
              </a:rPr>
              <a:t>ФИНАНСОВАЯ</a:t>
            </a:r>
            <a:r>
              <a:rPr lang="ru-RU" sz="1600" b="1" spc="-20" dirty="0">
                <a:solidFill>
                  <a:srgbClr val="001746"/>
                </a:solidFill>
                <a:cs typeface="Calibri"/>
              </a:rPr>
              <a:t> ГРАМОТНОСТЬ</a:t>
            </a:r>
            <a:endParaRPr sz="1600" b="1" spc="-20" dirty="0">
              <a:solidFill>
                <a:srgbClr val="001746"/>
              </a:solidFill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32240" y="2746629"/>
            <a:ext cx="1350581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b="1" spc="-20" dirty="0">
                <a:solidFill>
                  <a:srgbClr val="FFFFFF"/>
                </a:solidFill>
                <a:cs typeface="Calibri"/>
              </a:rPr>
              <a:t>ГРАМОТНОСТЬ</a:t>
            </a:r>
            <a:endParaRPr sz="1450" dirty="0">
              <a:solidFill>
                <a:prstClr val="black"/>
              </a:solidFill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424239" y="1035080"/>
            <a:ext cx="2933432" cy="2431004"/>
            <a:chOff x="8565649" y="2021678"/>
            <a:chExt cx="3911243" cy="2431004"/>
          </a:xfrm>
        </p:grpSpPr>
        <p:sp>
          <p:nvSpPr>
            <p:cNvPr id="44" name="object 44"/>
            <p:cNvSpPr/>
            <p:nvPr/>
          </p:nvSpPr>
          <p:spPr>
            <a:xfrm>
              <a:off x="10777093" y="2188289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4" h="1080135">
                  <a:moveTo>
                    <a:pt x="761793" y="0"/>
                  </a:moveTo>
                  <a:lnTo>
                    <a:pt x="715781" y="2105"/>
                  </a:lnTo>
                  <a:lnTo>
                    <a:pt x="670050" y="8116"/>
                  </a:lnTo>
                  <a:lnTo>
                    <a:pt x="624872" y="18029"/>
                  </a:lnTo>
                  <a:lnTo>
                    <a:pt x="580516" y="31846"/>
                  </a:lnTo>
                  <a:lnTo>
                    <a:pt x="537251" y="49563"/>
                  </a:lnTo>
                  <a:lnTo>
                    <a:pt x="495346" y="71182"/>
                  </a:lnTo>
                  <a:lnTo>
                    <a:pt x="455072" y="96700"/>
                  </a:lnTo>
                  <a:lnTo>
                    <a:pt x="416697" y="126117"/>
                  </a:lnTo>
                  <a:lnTo>
                    <a:pt x="380491" y="159432"/>
                  </a:lnTo>
                  <a:lnTo>
                    <a:pt x="0" y="542464"/>
                  </a:lnTo>
                  <a:lnTo>
                    <a:pt x="383031" y="923083"/>
                  </a:lnTo>
                  <a:lnTo>
                    <a:pt x="419457" y="956157"/>
                  </a:lnTo>
                  <a:lnTo>
                    <a:pt x="458025" y="985319"/>
                  </a:lnTo>
                  <a:lnTo>
                    <a:pt x="498468" y="1010569"/>
                  </a:lnTo>
                  <a:lnTo>
                    <a:pt x="540515" y="1031908"/>
                  </a:lnTo>
                  <a:lnTo>
                    <a:pt x="583897" y="1049338"/>
                  </a:lnTo>
                  <a:lnTo>
                    <a:pt x="628344" y="1062858"/>
                  </a:lnTo>
                  <a:lnTo>
                    <a:pt x="673586" y="1072471"/>
                  </a:lnTo>
                  <a:lnTo>
                    <a:pt x="719355" y="1078176"/>
                  </a:lnTo>
                  <a:lnTo>
                    <a:pt x="765381" y="1079976"/>
                  </a:lnTo>
                  <a:lnTo>
                    <a:pt x="811393" y="1077870"/>
                  </a:lnTo>
                  <a:lnTo>
                    <a:pt x="857124" y="1071860"/>
                  </a:lnTo>
                  <a:lnTo>
                    <a:pt x="902302" y="1061946"/>
                  </a:lnTo>
                  <a:lnTo>
                    <a:pt x="946658" y="1048130"/>
                  </a:lnTo>
                  <a:lnTo>
                    <a:pt x="989923" y="1030412"/>
                  </a:lnTo>
                  <a:lnTo>
                    <a:pt x="1031828" y="1008793"/>
                  </a:lnTo>
                  <a:lnTo>
                    <a:pt x="1072102" y="983275"/>
                  </a:lnTo>
                  <a:lnTo>
                    <a:pt x="1110477" y="953858"/>
                  </a:lnTo>
                  <a:lnTo>
                    <a:pt x="1146682" y="920543"/>
                  </a:lnTo>
                  <a:lnTo>
                    <a:pt x="1179757" y="884118"/>
                  </a:lnTo>
                  <a:lnTo>
                    <a:pt x="1208918" y="845549"/>
                  </a:lnTo>
                  <a:lnTo>
                    <a:pt x="1234168" y="805107"/>
                  </a:lnTo>
                  <a:lnTo>
                    <a:pt x="1255508" y="763060"/>
                  </a:lnTo>
                  <a:lnTo>
                    <a:pt x="1272937" y="719678"/>
                  </a:lnTo>
                  <a:lnTo>
                    <a:pt x="1286458" y="675231"/>
                  </a:lnTo>
                  <a:lnTo>
                    <a:pt x="1296070" y="629988"/>
                  </a:lnTo>
                  <a:lnTo>
                    <a:pt x="1301776" y="584219"/>
                  </a:lnTo>
                  <a:lnTo>
                    <a:pt x="1303575" y="538194"/>
                  </a:lnTo>
                  <a:lnTo>
                    <a:pt x="1301469" y="492181"/>
                  </a:lnTo>
                  <a:lnTo>
                    <a:pt x="1295459" y="446451"/>
                  </a:lnTo>
                  <a:lnTo>
                    <a:pt x="1285545" y="401273"/>
                  </a:lnTo>
                  <a:lnTo>
                    <a:pt x="1271729" y="356917"/>
                  </a:lnTo>
                  <a:lnTo>
                    <a:pt x="1254011" y="313651"/>
                  </a:lnTo>
                  <a:lnTo>
                    <a:pt x="1232393" y="271747"/>
                  </a:lnTo>
                  <a:lnTo>
                    <a:pt x="1206875" y="231472"/>
                  </a:lnTo>
                  <a:lnTo>
                    <a:pt x="1177458" y="193097"/>
                  </a:lnTo>
                  <a:lnTo>
                    <a:pt x="1144142" y="156892"/>
                  </a:lnTo>
                  <a:lnTo>
                    <a:pt x="1107717" y="123818"/>
                  </a:lnTo>
                  <a:lnTo>
                    <a:pt x="1069149" y="94656"/>
                  </a:lnTo>
                  <a:lnTo>
                    <a:pt x="1028706" y="69406"/>
                  </a:lnTo>
                  <a:lnTo>
                    <a:pt x="986659" y="48067"/>
                  </a:lnTo>
                  <a:lnTo>
                    <a:pt x="943277" y="30637"/>
                  </a:lnTo>
                  <a:lnTo>
                    <a:pt x="898830" y="17117"/>
                  </a:lnTo>
                  <a:lnTo>
                    <a:pt x="853588" y="7504"/>
                  </a:lnTo>
                  <a:lnTo>
                    <a:pt x="807819" y="1799"/>
                  </a:lnTo>
                  <a:lnTo>
                    <a:pt x="761793" y="0"/>
                  </a:lnTo>
                  <a:close/>
                </a:path>
              </a:pathLst>
            </a:custGeom>
            <a:solidFill>
              <a:srgbClr val="F96767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10777093" y="2188289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4" h="1080135">
                  <a:moveTo>
                    <a:pt x="1144142" y="156892"/>
                  </a:moveTo>
                  <a:lnTo>
                    <a:pt x="1107717" y="123818"/>
                  </a:lnTo>
                  <a:lnTo>
                    <a:pt x="1069149" y="94656"/>
                  </a:lnTo>
                  <a:lnTo>
                    <a:pt x="1028706" y="69406"/>
                  </a:lnTo>
                  <a:lnTo>
                    <a:pt x="986659" y="48067"/>
                  </a:lnTo>
                  <a:lnTo>
                    <a:pt x="943277" y="30637"/>
                  </a:lnTo>
                  <a:lnTo>
                    <a:pt x="898830" y="17117"/>
                  </a:lnTo>
                  <a:lnTo>
                    <a:pt x="853588" y="7504"/>
                  </a:lnTo>
                  <a:lnTo>
                    <a:pt x="807819" y="1799"/>
                  </a:lnTo>
                  <a:lnTo>
                    <a:pt x="761793" y="0"/>
                  </a:lnTo>
                  <a:lnTo>
                    <a:pt x="715781" y="2105"/>
                  </a:lnTo>
                  <a:lnTo>
                    <a:pt x="670050" y="8116"/>
                  </a:lnTo>
                  <a:lnTo>
                    <a:pt x="624872" y="18029"/>
                  </a:lnTo>
                  <a:lnTo>
                    <a:pt x="580516" y="31846"/>
                  </a:lnTo>
                  <a:lnTo>
                    <a:pt x="537251" y="49563"/>
                  </a:lnTo>
                  <a:lnTo>
                    <a:pt x="495346" y="71182"/>
                  </a:lnTo>
                  <a:lnTo>
                    <a:pt x="455072" y="96700"/>
                  </a:lnTo>
                  <a:lnTo>
                    <a:pt x="416697" y="126117"/>
                  </a:lnTo>
                  <a:lnTo>
                    <a:pt x="380491" y="159432"/>
                  </a:lnTo>
                  <a:lnTo>
                    <a:pt x="345890" y="194245"/>
                  </a:lnTo>
                  <a:lnTo>
                    <a:pt x="311289" y="229062"/>
                  </a:lnTo>
                  <a:lnTo>
                    <a:pt x="276689" y="263884"/>
                  </a:lnTo>
                  <a:lnTo>
                    <a:pt x="242091" y="298708"/>
                  </a:lnTo>
                  <a:lnTo>
                    <a:pt x="207495" y="333535"/>
                  </a:lnTo>
                  <a:lnTo>
                    <a:pt x="172902" y="368362"/>
                  </a:lnTo>
                  <a:lnTo>
                    <a:pt x="138312" y="403188"/>
                  </a:lnTo>
                  <a:lnTo>
                    <a:pt x="103727" y="438012"/>
                  </a:lnTo>
                  <a:lnTo>
                    <a:pt x="69146" y="472834"/>
                  </a:lnTo>
                  <a:lnTo>
                    <a:pt x="34570" y="507652"/>
                  </a:lnTo>
                  <a:lnTo>
                    <a:pt x="0" y="542464"/>
                  </a:lnTo>
                  <a:lnTo>
                    <a:pt x="34812" y="577066"/>
                  </a:lnTo>
                  <a:lnTo>
                    <a:pt x="69630" y="611668"/>
                  </a:lnTo>
                  <a:lnTo>
                    <a:pt x="104451" y="646269"/>
                  </a:lnTo>
                  <a:lnTo>
                    <a:pt x="139276" y="680871"/>
                  </a:lnTo>
                  <a:lnTo>
                    <a:pt x="174102" y="715473"/>
                  </a:lnTo>
                  <a:lnTo>
                    <a:pt x="208929" y="750074"/>
                  </a:lnTo>
                  <a:lnTo>
                    <a:pt x="243755" y="784676"/>
                  </a:lnTo>
                  <a:lnTo>
                    <a:pt x="278580" y="819278"/>
                  </a:lnTo>
                  <a:lnTo>
                    <a:pt x="313401" y="853880"/>
                  </a:lnTo>
                  <a:lnTo>
                    <a:pt x="348219" y="888481"/>
                  </a:lnTo>
                  <a:lnTo>
                    <a:pt x="383031" y="923083"/>
                  </a:lnTo>
                  <a:lnTo>
                    <a:pt x="419457" y="956157"/>
                  </a:lnTo>
                  <a:lnTo>
                    <a:pt x="458025" y="985319"/>
                  </a:lnTo>
                  <a:lnTo>
                    <a:pt x="498468" y="1010569"/>
                  </a:lnTo>
                  <a:lnTo>
                    <a:pt x="540515" y="1031908"/>
                  </a:lnTo>
                  <a:lnTo>
                    <a:pt x="583897" y="1049338"/>
                  </a:lnTo>
                  <a:lnTo>
                    <a:pt x="628344" y="1062858"/>
                  </a:lnTo>
                  <a:lnTo>
                    <a:pt x="673586" y="1072471"/>
                  </a:lnTo>
                  <a:lnTo>
                    <a:pt x="719355" y="1078176"/>
                  </a:lnTo>
                  <a:lnTo>
                    <a:pt x="765381" y="1079976"/>
                  </a:lnTo>
                  <a:lnTo>
                    <a:pt x="811393" y="1077870"/>
                  </a:lnTo>
                  <a:lnTo>
                    <a:pt x="857124" y="1071860"/>
                  </a:lnTo>
                  <a:lnTo>
                    <a:pt x="902302" y="1061946"/>
                  </a:lnTo>
                  <a:lnTo>
                    <a:pt x="946658" y="1048130"/>
                  </a:lnTo>
                  <a:lnTo>
                    <a:pt x="989923" y="1030412"/>
                  </a:lnTo>
                  <a:lnTo>
                    <a:pt x="1031828" y="1008793"/>
                  </a:lnTo>
                  <a:lnTo>
                    <a:pt x="1072102" y="983275"/>
                  </a:lnTo>
                  <a:lnTo>
                    <a:pt x="1110477" y="953858"/>
                  </a:lnTo>
                  <a:lnTo>
                    <a:pt x="1146682" y="920543"/>
                  </a:lnTo>
                  <a:lnTo>
                    <a:pt x="1179757" y="884118"/>
                  </a:lnTo>
                  <a:lnTo>
                    <a:pt x="1208918" y="845549"/>
                  </a:lnTo>
                  <a:lnTo>
                    <a:pt x="1234168" y="805107"/>
                  </a:lnTo>
                  <a:lnTo>
                    <a:pt x="1255508" y="763060"/>
                  </a:lnTo>
                  <a:lnTo>
                    <a:pt x="1272937" y="719678"/>
                  </a:lnTo>
                  <a:lnTo>
                    <a:pt x="1286458" y="675231"/>
                  </a:lnTo>
                  <a:lnTo>
                    <a:pt x="1296070" y="629988"/>
                  </a:lnTo>
                  <a:lnTo>
                    <a:pt x="1301776" y="584219"/>
                  </a:lnTo>
                  <a:lnTo>
                    <a:pt x="1303575" y="538194"/>
                  </a:lnTo>
                  <a:lnTo>
                    <a:pt x="1301469" y="492181"/>
                  </a:lnTo>
                  <a:lnTo>
                    <a:pt x="1295459" y="446451"/>
                  </a:lnTo>
                  <a:lnTo>
                    <a:pt x="1285545" y="401273"/>
                  </a:lnTo>
                  <a:lnTo>
                    <a:pt x="1271729" y="356917"/>
                  </a:lnTo>
                  <a:lnTo>
                    <a:pt x="1254011" y="313651"/>
                  </a:lnTo>
                  <a:lnTo>
                    <a:pt x="1232393" y="271747"/>
                  </a:lnTo>
                  <a:lnTo>
                    <a:pt x="1206875" y="231472"/>
                  </a:lnTo>
                  <a:lnTo>
                    <a:pt x="1177458" y="193097"/>
                  </a:lnTo>
                  <a:lnTo>
                    <a:pt x="1144142" y="156892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380948" y="2021678"/>
              <a:ext cx="2095944" cy="150190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565649" y="3733227"/>
              <a:ext cx="2700655" cy="719455"/>
            </a:xfrm>
            <a:custGeom>
              <a:avLst/>
              <a:gdLst/>
              <a:ahLst/>
              <a:cxnLst/>
              <a:rect l="l" t="t" r="r" b="b"/>
              <a:pathLst>
                <a:path w="2700654" h="719454">
                  <a:moveTo>
                    <a:pt x="2520696" y="0"/>
                  </a:moveTo>
                  <a:lnTo>
                    <a:pt x="0" y="0"/>
                  </a:lnTo>
                  <a:lnTo>
                    <a:pt x="179831" y="719328"/>
                  </a:lnTo>
                  <a:lnTo>
                    <a:pt x="2700528" y="719328"/>
                  </a:lnTo>
                  <a:lnTo>
                    <a:pt x="2520696" y="0"/>
                  </a:lnTo>
                  <a:close/>
                </a:path>
              </a:pathLst>
            </a:custGeom>
            <a:solidFill>
              <a:srgbClr val="DCA6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684500" y="2813114"/>
            <a:ext cx="1424148" cy="558486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/>
            <a:r>
              <a:rPr sz="1600" b="1" spc="-20" dirty="0">
                <a:solidFill>
                  <a:srgbClr val="001746"/>
                </a:solidFill>
                <a:cs typeface="Calibri"/>
              </a:rPr>
              <a:t>КРЕАТИВНОЕ</a:t>
            </a:r>
          </a:p>
          <a:p>
            <a:pPr marL="27305"/>
            <a:r>
              <a:rPr sz="1600" b="1" spc="-20" dirty="0">
                <a:solidFill>
                  <a:srgbClr val="001746"/>
                </a:solidFill>
                <a:cs typeface="Calibri"/>
              </a:rPr>
              <a:t>МЫШЛЕНИЕ</a:t>
            </a:r>
          </a:p>
        </p:txBody>
      </p:sp>
      <p:grpSp>
        <p:nvGrpSpPr>
          <p:cNvPr id="49" name="object 49"/>
          <p:cNvGrpSpPr/>
          <p:nvPr/>
        </p:nvGrpSpPr>
        <p:grpSpPr>
          <a:xfrm>
            <a:off x="6134883" y="2439747"/>
            <a:ext cx="2933551" cy="3003804"/>
            <a:chOff x="8141097" y="3337559"/>
            <a:chExt cx="4050902" cy="3003804"/>
          </a:xfrm>
        </p:grpSpPr>
        <p:sp>
          <p:nvSpPr>
            <p:cNvPr id="50" name="object 50"/>
            <p:cNvSpPr/>
            <p:nvPr/>
          </p:nvSpPr>
          <p:spPr>
            <a:xfrm>
              <a:off x="10777093" y="3434794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4" h="1080135">
                  <a:moveTo>
                    <a:pt x="761793" y="0"/>
                  </a:moveTo>
                  <a:lnTo>
                    <a:pt x="715781" y="2105"/>
                  </a:lnTo>
                  <a:lnTo>
                    <a:pt x="670050" y="8116"/>
                  </a:lnTo>
                  <a:lnTo>
                    <a:pt x="624872" y="18029"/>
                  </a:lnTo>
                  <a:lnTo>
                    <a:pt x="580516" y="31846"/>
                  </a:lnTo>
                  <a:lnTo>
                    <a:pt x="537251" y="49563"/>
                  </a:lnTo>
                  <a:lnTo>
                    <a:pt x="495346" y="71182"/>
                  </a:lnTo>
                  <a:lnTo>
                    <a:pt x="455072" y="96700"/>
                  </a:lnTo>
                  <a:lnTo>
                    <a:pt x="416697" y="126117"/>
                  </a:lnTo>
                  <a:lnTo>
                    <a:pt x="380491" y="159432"/>
                  </a:lnTo>
                  <a:lnTo>
                    <a:pt x="0" y="542464"/>
                  </a:lnTo>
                  <a:lnTo>
                    <a:pt x="383031" y="923083"/>
                  </a:lnTo>
                  <a:lnTo>
                    <a:pt x="419457" y="956157"/>
                  </a:lnTo>
                  <a:lnTo>
                    <a:pt x="458025" y="985319"/>
                  </a:lnTo>
                  <a:lnTo>
                    <a:pt x="498468" y="1010569"/>
                  </a:lnTo>
                  <a:lnTo>
                    <a:pt x="540515" y="1031908"/>
                  </a:lnTo>
                  <a:lnTo>
                    <a:pt x="583897" y="1049338"/>
                  </a:lnTo>
                  <a:lnTo>
                    <a:pt x="628344" y="1062858"/>
                  </a:lnTo>
                  <a:lnTo>
                    <a:pt x="673586" y="1072471"/>
                  </a:lnTo>
                  <a:lnTo>
                    <a:pt x="719355" y="1078176"/>
                  </a:lnTo>
                  <a:lnTo>
                    <a:pt x="765381" y="1079976"/>
                  </a:lnTo>
                  <a:lnTo>
                    <a:pt x="811393" y="1077870"/>
                  </a:lnTo>
                  <a:lnTo>
                    <a:pt x="857124" y="1071860"/>
                  </a:lnTo>
                  <a:lnTo>
                    <a:pt x="902302" y="1061946"/>
                  </a:lnTo>
                  <a:lnTo>
                    <a:pt x="946658" y="1048130"/>
                  </a:lnTo>
                  <a:lnTo>
                    <a:pt x="989923" y="1030412"/>
                  </a:lnTo>
                  <a:lnTo>
                    <a:pt x="1031828" y="1008793"/>
                  </a:lnTo>
                  <a:lnTo>
                    <a:pt x="1072102" y="983275"/>
                  </a:lnTo>
                  <a:lnTo>
                    <a:pt x="1110477" y="953858"/>
                  </a:lnTo>
                  <a:lnTo>
                    <a:pt x="1146682" y="920543"/>
                  </a:lnTo>
                  <a:lnTo>
                    <a:pt x="1179757" y="884118"/>
                  </a:lnTo>
                  <a:lnTo>
                    <a:pt x="1208918" y="845549"/>
                  </a:lnTo>
                  <a:lnTo>
                    <a:pt x="1234168" y="805107"/>
                  </a:lnTo>
                  <a:lnTo>
                    <a:pt x="1255508" y="763060"/>
                  </a:lnTo>
                  <a:lnTo>
                    <a:pt x="1272937" y="719678"/>
                  </a:lnTo>
                  <a:lnTo>
                    <a:pt x="1286458" y="675231"/>
                  </a:lnTo>
                  <a:lnTo>
                    <a:pt x="1296070" y="629988"/>
                  </a:lnTo>
                  <a:lnTo>
                    <a:pt x="1301776" y="584219"/>
                  </a:lnTo>
                  <a:lnTo>
                    <a:pt x="1303575" y="538194"/>
                  </a:lnTo>
                  <a:lnTo>
                    <a:pt x="1301469" y="492181"/>
                  </a:lnTo>
                  <a:lnTo>
                    <a:pt x="1295459" y="446451"/>
                  </a:lnTo>
                  <a:lnTo>
                    <a:pt x="1285545" y="401273"/>
                  </a:lnTo>
                  <a:lnTo>
                    <a:pt x="1271729" y="356917"/>
                  </a:lnTo>
                  <a:lnTo>
                    <a:pt x="1254011" y="313651"/>
                  </a:lnTo>
                  <a:lnTo>
                    <a:pt x="1232393" y="271747"/>
                  </a:lnTo>
                  <a:lnTo>
                    <a:pt x="1206875" y="231472"/>
                  </a:lnTo>
                  <a:lnTo>
                    <a:pt x="1177458" y="193097"/>
                  </a:lnTo>
                  <a:lnTo>
                    <a:pt x="1144142" y="156892"/>
                  </a:lnTo>
                  <a:lnTo>
                    <a:pt x="1107717" y="123818"/>
                  </a:lnTo>
                  <a:lnTo>
                    <a:pt x="1069149" y="94656"/>
                  </a:lnTo>
                  <a:lnTo>
                    <a:pt x="1028706" y="69406"/>
                  </a:lnTo>
                  <a:lnTo>
                    <a:pt x="986659" y="48067"/>
                  </a:lnTo>
                  <a:lnTo>
                    <a:pt x="943277" y="30637"/>
                  </a:lnTo>
                  <a:lnTo>
                    <a:pt x="898830" y="17117"/>
                  </a:lnTo>
                  <a:lnTo>
                    <a:pt x="853588" y="7504"/>
                  </a:lnTo>
                  <a:lnTo>
                    <a:pt x="807819" y="1799"/>
                  </a:lnTo>
                  <a:lnTo>
                    <a:pt x="761793" y="0"/>
                  </a:lnTo>
                  <a:close/>
                </a:path>
              </a:pathLst>
            </a:custGeom>
            <a:solidFill>
              <a:srgbClr val="DCA6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0777093" y="3434794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4" h="1080135">
                  <a:moveTo>
                    <a:pt x="1144142" y="156892"/>
                  </a:moveTo>
                  <a:lnTo>
                    <a:pt x="1107717" y="123818"/>
                  </a:lnTo>
                  <a:lnTo>
                    <a:pt x="1069149" y="94656"/>
                  </a:lnTo>
                  <a:lnTo>
                    <a:pt x="1028706" y="69406"/>
                  </a:lnTo>
                  <a:lnTo>
                    <a:pt x="986659" y="48067"/>
                  </a:lnTo>
                  <a:lnTo>
                    <a:pt x="943277" y="30637"/>
                  </a:lnTo>
                  <a:lnTo>
                    <a:pt x="898830" y="17117"/>
                  </a:lnTo>
                  <a:lnTo>
                    <a:pt x="853588" y="7504"/>
                  </a:lnTo>
                  <a:lnTo>
                    <a:pt x="807819" y="1799"/>
                  </a:lnTo>
                  <a:lnTo>
                    <a:pt x="761793" y="0"/>
                  </a:lnTo>
                  <a:lnTo>
                    <a:pt x="715781" y="2105"/>
                  </a:lnTo>
                  <a:lnTo>
                    <a:pt x="670050" y="8116"/>
                  </a:lnTo>
                  <a:lnTo>
                    <a:pt x="624872" y="18029"/>
                  </a:lnTo>
                  <a:lnTo>
                    <a:pt x="580516" y="31846"/>
                  </a:lnTo>
                  <a:lnTo>
                    <a:pt x="537251" y="49563"/>
                  </a:lnTo>
                  <a:lnTo>
                    <a:pt x="495346" y="71182"/>
                  </a:lnTo>
                  <a:lnTo>
                    <a:pt x="455072" y="96700"/>
                  </a:lnTo>
                  <a:lnTo>
                    <a:pt x="416697" y="126117"/>
                  </a:lnTo>
                  <a:lnTo>
                    <a:pt x="380491" y="159432"/>
                  </a:lnTo>
                  <a:lnTo>
                    <a:pt x="345890" y="194245"/>
                  </a:lnTo>
                  <a:lnTo>
                    <a:pt x="311289" y="229062"/>
                  </a:lnTo>
                  <a:lnTo>
                    <a:pt x="276689" y="263884"/>
                  </a:lnTo>
                  <a:lnTo>
                    <a:pt x="242091" y="298708"/>
                  </a:lnTo>
                  <a:lnTo>
                    <a:pt x="207495" y="333535"/>
                  </a:lnTo>
                  <a:lnTo>
                    <a:pt x="172902" y="368362"/>
                  </a:lnTo>
                  <a:lnTo>
                    <a:pt x="138312" y="403188"/>
                  </a:lnTo>
                  <a:lnTo>
                    <a:pt x="103727" y="438012"/>
                  </a:lnTo>
                  <a:lnTo>
                    <a:pt x="69146" y="472834"/>
                  </a:lnTo>
                  <a:lnTo>
                    <a:pt x="34570" y="507652"/>
                  </a:lnTo>
                  <a:lnTo>
                    <a:pt x="0" y="542464"/>
                  </a:lnTo>
                  <a:lnTo>
                    <a:pt x="34812" y="577066"/>
                  </a:lnTo>
                  <a:lnTo>
                    <a:pt x="69630" y="611668"/>
                  </a:lnTo>
                  <a:lnTo>
                    <a:pt x="104451" y="646269"/>
                  </a:lnTo>
                  <a:lnTo>
                    <a:pt x="139276" y="680871"/>
                  </a:lnTo>
                  <a:lnTo>
                    <a:pt x="174102" y="715473"/>
                  </a:lnTo>
                  <a:lnTo>
                    <a:pt x="208929" y="750074"/>
                  </a:lnTo>
                  <a:lnTo>
                    <a:pt x="243755" y="784676"/>
                  </a:lnTo>
                  <a:lnTo>
                    <a:pt x="278580" y="819278"/>
                  </a:lnTo>
                  <a:lnTo>
                    <a:pt x="313401" y="853880"/>
                  </a:lnTo>
                  <a:lnTo>
                    <a:pt x="348219" y="888481"/>
                  </a:lnTo>
                  <a:lnTo>
                    <a:pt x="383031" y="923083"/>
                  </a:lnTo>
                  <a:lnTo>
                    <a:pt x="419457" y="956157"/>
                  </a:lnTo>
                  <a:lnTo>
                    <a:pt x="458025" y="985319"/>
                  </a:lnTo>
                  <a:lnTo>
                    <a:pt x="498468" y="1010569"/>
                  </a:lnTo>
                  <a:lnTo>
                    <a:pt x="540515" y="1031908"/>
                  </a:lnTo>
                  <a:lnTo>
                    <a:pt x="583897" y="1049338"/>
                  </a:lnTo>
                  <a:lnTo>
                    <a:pt x="628344" y="1062858"/>
                  </a:lnTo>
                  <a:lnTo>
                    <a:pt x="673586" y="1072471"/>
                  </a:lnTo>
                  <a:lnTo>
                    <a:pt x="719355" y="1078176"/>
                  </a:lnTo>
                  <a:lnTo>
                    <a:pt x="765381" y="1079976"/>
                  </a:lnTo>
                  <a:lnTo>
                    <a:pt x="811393" y="1077870"/>
                  </a:lnTo>
                  <a:lnTo>
                    <a:pt x="857124" y="1071860"/>
                  </a:lnTo>
                  <a:lnTo>
                    <a:pt x="902302" y="1061946"/>
                  </a:lnTo>
                  <a:lnTo>
                    <a:pt x="946658" y="1048130"/>
                  </a:lnTo>
                  <a:lnTo>
                    <a:pt x="989923" y="1030412"/>
                  </a:lnTo>
                  <a:lnTo>
                    <a:pt x="1031828" y="1008793"/>
                  </a:lnTo>
                  <a:lnTo>
                    <a:pt x="1072102" y="983275"/>
                  </a:lnTo>
                  <a:lnTo>
                    <a:pt x="1110477" y="953858"/>
                  </a:lnTo>
                  <a:lnTo>
                    <a:pt x="1146682" y="920543"/>
                  </a:lnTo>
                  <a:lnTo>
                    <a:pt x="1179757" y="884118"/>
                  </a:lnTo>
                  <a:lnTo>
                    <a:pt x="1208918" y="845549"/>
                  </a:lnTo>
                  <a:lnTo>
                    <a:pt x="1234168" y="805107"/>
                  </a:lnTo>
                  <a:lnTo>
                    <a:pt x="1255508" y="763060"/>
                  </a:lnTo>
                  <a:lnTo>
                    <a:pt x="1272937" y="719678"/>
                  </a:lnTo>
                  <a:lnTo>
                    <a:pt x="1286458" y="675231"/>
                  </a:lnTo>
                  <a:lnTo>
                    <a:pt x="1296070" y="629988"/>
                  </a:lnTo>
                  <a:lnTo>
                    <a:pt x="1301776" y="584219"/>
                  </a:lnTo>
                  <a:lnTo>
                    <a:pt x="1303575" y="538194"/>
                  </a:lnTo>
                  <a:lnTo>
                    <a:pt x="1301469" y="492181"/>
                  </a:lnTo>
                  <a:lnTo>
                    <a:pt x="1295459" y="446451"/>
                  </a:lnTo>
                  <a:lnTo>
                    <a:pt x="1285545" y="401273"/>
                  </a:lnTo>
                  <a:lnTo>
                    <a:pt x="1271729" y="356917"/>
                  </a:lnTo>
                  <a:lnTo>
                    <a:pt x="1254011" y="313651"/>
                  </a:lnTo>
                  <a:lnTo>
                    <a:pt x="1232393" y="271747"/>
                  </a:lnTo>
                  <a:lnTo>
                    <a:pt x="1206875" y="231472"/>
                  </a:lnTo>
                  <a:lnTo>
                    <a:pt x="1177458" y="193097"/>
                  </a:lnTo>
                  <a:lnTo>
                    <a:pt x="1144142" y="156892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867644" y="3337559"/>
              <a:ext cx="1324355" cy="150190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8141097" y="4955540"/>
              <a:ext cx="3832428" cy="1080135"/>
            </a:xfrm>
            <a:custGeom>
              <a:avLst/>
              <a:gdLst/>
              <a:ahLst/>
              <a:cxnLst/>
              <a:rect l="l" t="t" r="r" b="b"/>
              <a:pathLst>
                <a:path w="3458209" h="1080135">
                  <a:moveTo>
                    <a:pt x="3457867" y="538187"/>
                  </a:moveTo>
                  <a:lnTo>
                    <a:pt x="3455759" y="492175"/>
                  </a:lnTo>
                  <a:lnTo>
                    <a:pt x="3449751" y="446443"/>
                  </a:lnTo>
                  <a:lnTo>
                    <a:pt x="3439845" y="401269"/>
                  </a:lnTo>
                  <a:lnTo>
                    <a:pt x="3426028" y="356908"/>
                  </a:lnTo>
                  <a:lnTo>
                    <a:pt x="3408311" y="313651"/>
                  </a:lnTo>
                  <a:lnTo>
                    <a:pt x="3386683" y="271741"/>
                  </a:lnTo>
                  <a:lnTo>
                    <a:pt x="3361169" y="231470"/>
                  </a:lnTo>
                  <a:lnTo>
                    <a:pt x="3331756" y="193090"/>
                  </a:lnTo>
                  <a:lnTo>
                    <a:pt x="3298444" y="156883"/>
                  </a:lnTo>
                  <a:lnTo>
                    <a:pt x="3262007" y="123812"/>
                  </a:lnTo>
                  <a:lnTo>
                    <a:pt x="3223437" y="94653"/>
                  </a:lnTo>
                  <a:lnTo>
                    <a:pt x="3183001" y="69405"/>
                  </a:lnTo>
                  <a:lnTo>
                    <a:pt x="3140951" y="48069"/>
                  </a:lnTo>
                  <a:lnTo>
                    <a:pt x="3097568" y="30632"/>
                  </a:lnTo>
                  <a:lnTo>
                    <a:pt x="3053130" y="17119"/>
                  </a:lnTo>
                  <a:lnTo>
                    <a:pt x="3007880" y="7505"/>
                  </a:lnTo>
                  <a:lnTo>
                    <a:pt x="2962110" y="1790"/>
                  </a:lnTo>
                  <a:lnTo>
                    <a:pt x="2916085" y="0"/>
                  </a:lnTo>
                  <a:lnTo>
                    <a:pt x="2870073" y="2108"/>
                  </a:lnTo>
                  <a:lnTo>
                    <a:pt x="2824340" y="8115"/>
                  </a:lnTo>
                  <a:lnTo>
                    <a:pt x="2779166" y="18021"/>
                  </a:lnTo>
                  <a:lnTo>
                    <a:pt x="2734805" y="31838"/>
                  </a:lnTo>
                  <a:lnTo>
                    <a:pt x="2691549" y="49555"/>
                  </a:lnTo>
                  <a:lnTo>
                    <a:pt x="2649639" y="71183"/>
                  </a:lnTo>
                  <a:lnTo>
                    <a:pt x="2609367" y="96697"/>
                  </a:lnTo>
                  <a:lnTo>
                    <a:pt x="2570988" y="126111"/>
                  </a:lnTo>
                  <a:lnTo>
                    <a:pt x="2534793" y="159423"/>
                  </a:lnTo>
                  <a:lnTo>
                    <a:pt x="2514092" y="180251"/>
                  </a:lnTo>
                  <a:lnTo>
                    <a:pt x="0" y="180251"/>
                  </a:lnTo>
                  <a:lnTo>
                    <a:pt x="179832" y="899579"/>
                  </a:lnTo>
                  <a:lnTo>
                    <a:pt x="2513698" y="899579"/>
                  </a:lnTo>
                  <a:lnTo>
                    <a:pt x="2537333" y="923061"/>
                  </a:lnTo>
                  <a:lnTo>
                    <a:pt x="2573756" y="956144"/>
                  </a:lnTo>
                  <a:lnTo>
                    <a:pt x="2612326" y="985304"/>
                  </a:lnTo>
                  <a:lnTo>
                    <a:pt x="2652763" y="1010551"/>
                  </a:lnTo>
                  <a:lnTo>
                    <a:pt x="2694813" y="1031887"/>
                  </a:lnTo>
                  <a:lnTo>
                    <a:pt x="2738196" y="1049312"/>
                  </a:lnTo>
                  <a:lnTo>
                    <a:pt x="2782633" y="1062837"/>
                  </a:lnTo>
                  <a:lnTo>
                    <a:pt x="2827883" y="1072451"/>
                  </a:lnTo>
                  <a:lnTo>
                    <a:pt x="2873654" y="1078153"/>
                  </a:lnTo>
                  <a:lnTo>
                    <a:pt x="2919679" y="1079957"/>
                  </a:lnTo>
                  <a:lnTo>
                    <a:pt x="2965691" y="1077849"/>
                  </a:lnTo>
                  <a:lnTo>
                    <a:pt x="3011424" y="1071841"/>
                  </a:lnTo>
                  <a:lnTo>
                    <a:pt x="3056598" y="1061923"/>
                  </a:lnTo>
                  <a:lnTo>
                    <a:pt x="3100959" y="1048118"/>
                  </a:lnTo>
                  <a:lnTo>
                    <a:pt x="3144215" y="1030389"/>
                  </a:lnTo>
                  <a:lnTo>
                    <a:pt x="3186125" y="1008773"/>
                  </a:lnTo>
                  <a:lnTo>
                    <a:pt x="3226397" y="983259"/>
                  </a:lnTo>
                  <a:lnTo>
                    <a:pt x="3264776" y="953846"/>
                  </a:lnTo>
                  <a:lnTo>
                    <a:pt x="3300984" y="920521"/>
                  </a:lnTo>
                  <a:lnTo>
                    <a:pt x="3334054" y="884110"/>
                  </a:lnTo>
                  <a:lnTo>
                    <a:pt x="3363214" y="845540"/>
                  </a:lnTo>
                  <a:lnTo>
                    <a:pt x="3388461" y="805091"/>
                  </a:lnTo>
                  <a:lnTo>
                    <a:pt x="3409797" y="763054"/>
                  </a:lnTo>
                  <a:lnTo>
                    <a:pt x="3427234" y="719670"/>
                  </a:lnTo>
                  <a:lnTo>
                    <a:pt x="3440747" y="675220"/>
                  </a:lnTo>
                  <a:lnTo>
                    <a:pt x="3450361" y="629983"/>
                  </a:lnTo>
                  <a:lnTo>
                    <a:pt x="3456076" y="584212"/>
                  </a:lnTo>
                  <a:lnTo>
                    <a:pt x="3457867" y="538187"/>
                  </a:lnTo>
                  <a:close/>
                </a:path>
              </a:pathLst>
            </a:custGeom>
            <a:solidFill>
              <a:srgbClr val="86839C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10777092" y="4930507"/>
              <a:ext cx="1303655" cy="1080135"/>
            </a:xfrm>
            <a:custGeom>
              <a:avLst/>
              <a:gdLst/>
              <a:ahLst/>
              <a:cxnLst/>
              <a:rect l="l" t="t" r="r" b="b"/>
              <a:pathLst>
                <a:path w="1303654" h="1080135">
                  <a:moveTo>
                    <a:pt x="1144142" y="156892"/>
                  </a:moveTo>
                  <a:lnTo>
                    <a:pt x="1107717" y="123818"/>
                  </a:lnTo>
                  <a:lnTo>
                    <a:pt x="1069149" y="94656"/>
                  </a:lnTo>
                  <a:lnTo>
                    <a:pt x="1028706" y="69406"/>
                  </a:lnTo>
                  <a:lnTo>
                    <a:pt x="986659" y="48067"/>
                  </a:lnTo>
                  <a:lnTo>
                    <a:pt x="943277" y="30637"/>
                  </a:lnTo>
                  <a:lnTo>
                    <a:pt x="898830" y="17117"/>
                  </a:lnTo>
                  <a:lnTo>
                    <a:pt x="853588" y="7504"/>
                  </a:lnTo>
                  <a:lnTo>
                    <a:pt x="807819" y="1799"/>
                  </a:lnTo>
                  <a:lnTo>
                    <a:pt x="761793" y="0"/>
                  </a:lnTo>
                  <a:lnTo>
                    <a:pt x="715781" y="2105"/>
                  </a:lnTo>
                  <a:lnTo>
                    <a:pt x="670050" y="8116"/>
                  </a:lnTo>
                  <a:lnTo>
                    <a:pt x="624872" y="18029"/>
                  </a:lnTo>
                  <a:lnTo>
                    <a:pt x="580516" y="31846"/>
                  </a:lnTo>
                  <a:lnTo>
                    <a:pt x="537251" y="49563"/>
                  </a:lnTo>
                  <a:lnTo>
                    <a:pt x="495346" y="71182"/>
                  </a:lnTo>
                  <a:lnTo>
                    <a:pt x="455072" y="96700"/>
                  </a:lnTo>
                  <a:lnTo>
                    <a:pt x="416697" y="126117"/>
                  </a:lnTo>
                  <a:lnTo>
                    <a:pt x="380491" y="159432"/>
                  </a:lnTo>
                  <a:lnTo>
                    <a:pt x="345890" y="194245"/>
                  </a:lnTo>
                  <a:lnTo>
                    <a:pt x="311289" y="229062"/>
                  </a:lnTo>
                  <a:lnTo>
                    <a:pt x="276689" y="263884"/>
                  </a:lnTo>
                  <a:lnTo>
                    <a:pt x="242091" y="298708"/>
                  </a:lnTo>
                  <a:lnTo>
                    <a:pt x="207495" y="333535"/>
                  </a:lnTo>
                  <a:lnTo>
                    <a:pt x="172902" y="368362"/>
                  </a:lnTo>
                  <a:lnTo>
                    <a:pt x="138312" y="403188"/>
                  </a:lnTo>
                  <a:lnTo>
                    <a:pt x="103727" y="438012"/>
                  </a:lnTo>
                  <a:lnTo>
                    <a:pt x="69146" y="472834"/>
                  </a:lnTo>
                  <a:lnTo>
                    <a:pt x="34570" y="507652"/>
                  </a:lnTo>
                  <a:lnTo>
                    <a:pt x="0" y="542464"/>
                  </a:lnTo>
                  <a:lnTo>
                    <a:pt x="34812" y="577066"/>
                  </a:lnTo>
                  <a:lnTo>
                    <a:pt x="69630" y="611668"/>
                  </a:lnTo>
                  <a:lnTo>
                    <a:pt x="104451" y="646269"/>
                  </a:lnTo>
                  <a:lnTo>
                    <a:pt x="139276" y="680870"/>
                  </a:lnTo>
                  <a:lnTo>
                    <a:pt x="174102" y="715472"/>
                  </a:lnTo>
                  <a:lnTo>
                    <a:pt x="208929" y="750072"/>
                  </a:lnTo>
                  <a:lnTo>
                    <a:pt x="243755" y="784673"/>
                  </a:lnTo>
                  <a:lnTo>
                    <a:pt x="278580" y="819273"/>
                  </a:lnTo>
                  <a:lnTo>
                    <a:pt x="313401" y="853873"/>
                  </a:lnTo>
                  <a:lnTo>
                    <a:pt x="348219" y="888472"/>
                  </a:lnTo>
                  <a:lnTo>
                    <a:pt x="383031" y="923070"/>
                  </a:lnTo>
                  <a:lnTo>
                    <a:pt x="419457" y="956143"/>
                  </a:lnTo>
                  <a:lnTo>
                    <a:pt x="458025" y="985303"/>
                  </a:lnTo>
                  <a:lnTo>
                    <a:pt x="498468" y="1010552"/>
                  </a:lnTo>
                  <a:lnTo>
                    <a:pt x="540515" y="1031891"/>
                  </a:lnTo>
                  <a:lnTo>
                    <a:pt x="583897" y="1049320"/>
                  </a:lnTo>
                  <a:lnTo>
                    <a:pt x="628344" y="1062840"/>
                  </a:lnTo>
                  <a:lnTo>
                    <a:pt x="673586" y="1072453"/>
                  </a:lnTo>
                  <a:lnTo>
                    <a:pt x="719355" y="1078159"/>
                  </a:lnTo>
                  <a:lnTo>
                    <a:pt x="765381" y="1079958"/>
                  </a:lnTo>
                  <a:lnTo>
                    <a:pt x="811393" y="1077853"/>
                  </a:lnTo>
                  <a:lnTo>
                    <a:pt x="857124" y="1071843"/>
                  </a:lnTo>
                  <a:lnTo>
                    <a:pt x="902302" y="1061930"/>
                  </a:lnTo>
                  <a:lnTo>
                    <a:pt x="946658" y="1048115"/>
                  </a:lnTo>
                  <a:lnTo>
                    <a:pt x="989923" y="1030398"/>
                  </a:lnTo>
                  <a:lnTo>
                    <a:pt x="1031828" y="1008780"/>
                  </a:lnTo>
                  <a:lnTo>
                    <a:pt x="1072102" y="983262"/>
                  </a:lnTo>
                  <a:lnTo>
                    <a:pt x="1110477" y="953845"/>
                  </a:lnTo>
                  <a:lnTo>
                    <a:pt x="1146682" y="920530"/>
                  </a:lnTo>
                  <a:lnTo>
                    <a:pt x="1179757" y="884107"/>
                  </a:lnTo>
                  <a:lnTo>
                    <a:pt x="1208918" y="845540"/>
                  </a:lnTo>
                  <a:lnTo>
                    <a:pt x="1234168" y="805099"/>
                  </a:lnTo>
                  <a:lnTo>
                    <a:pt x="1255508" y="763054"/>
                  </a:lnTo>
                  <a:lnTo>
                    <a:pt x="1272937" y="719673"/>
                  </a:lnTo>
                  <a:lnTo>
                    <a:pt x="1286458" y="675227"/>
                  </a:lnTo>
                  <a:lnTo>
                    <a:pt x="1296070" y="629985"/>
                  </a:lnTo>
                  <a:lnTo>
                    <a:pt x="1301776" y="584217"/>
                  </a:lnTo>
                  <a:lnTo>
                    <a:pt x="1303575" y="538192"/>
                  </a:lnTo>
                  <a:lnTo>
                    <a:pt x="1301469" y="492180"/>
                  </a:lnTo>
                  <a:lnTo>
                    <a:pt x="1295459" y="446450"/>
                  </a:lnTo>
                  <a:lnTo>
                    <a:pt x="1285545" y="401273"/>
                  </a:lnTo>
                  <a:lnTo>
                    <a:pt x="1271729" y="356916"/>
                  </a:lnTo>
                  <a:lnTo>
                    <a:pt x="1254011" y="313651"/>
                  </a:lnTo>
                  <a:lnTo>
                    <a:pt x="1232393" y="271747"/>
                  </a:lnTo>
                  <a:lnTo>
                    <a:pt x="1206875" y="231472"/>
                  </a:lnTo>
                  <a:lnTo>
                    <a:pt x="1177458" y="193097"/>
                  </a:lnTo>
                  <a:lnTo>
                    <a:pt x="1144142" y="156892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93288" y="4839461"/>
              <a:ext cx="1324355" cy="1501902"/>
            </a:xfrm>
            <a:prstGeom prst="rect">
              <a:avLst/>
            </a:prstGeom>
          </p:spPr>
        </p:pic>
      </p:grpSp>
      <p:sp>
        <p:nvSpPr>
          <p:cNvPr id="57" name="object 48"/>
          <p:cNvSpPr txBox="1"/>
          <p:nvPr/>
        </p:nvSpPr>
        <p:spPr>
          <a:xfrm>
            <a:off x="6560194" y="4225485"/>
            <a:ext cx="1424148" cy="558486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spcBef>
                <a:spcPts val="515"/>
              </a:spcBef>
            </a:pPr>
            <a:r>
              <a:rPr lang="ru-RU" sz="1600" b="1" spc="-20" dirty="0">
                <a:solidFill>
                  <a:srgbClr val="001746"/>
                </a:solidFill>
                <a:cs typeface="Calibri"/>
              </a:rPr>
              <a:t>ГЛОБАЛЬНЫЕ КОМПЕТЕНЦИИ</a:t>
            </a:r>
            <a:endParaRPr sz="1600" b="1" spc="-20" dirty="0">
              <a:solidFill>
                <a:srgbClr val="001746"/>
              </a:solidFill>
              <a:cs typeface="Calibri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0801" y="15652"/>
            <a:ext cx="89797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42900" algn="l"/>
              </a:tabLst>
            </a:pPr>
            <a:r>
              <a:rPr lang="ru-RU" sz="2400" b="1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ea typeface="Calibri"/>
                <a:cs typeface="Times New Roman"/>
              </a:rPr>
              <a:t>Как </a:t>
            </a:r>
            <a:r>
              <a:rPr lang="ru-RU" sz="3600" b="1" dirty="0">
                <a:solidFill>
                  <a:srgbClr val="C00000"/>
                </a:solidFill>
                <a:ea typeface="Calibri"/>
                <a:cs typeface="Times New Roman"/>
              </a:rPr>
              <a:t>определить, обладает ли человек </a:t>
            </a:r>
            <a:endParaRPr lang="ru-RU" sz="3600" b="1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  <a:tabLst>
                <a:tab pos="342900" algn="l"/>
              </a:tabLst>
            </a:pPr>
            <a:r>
              <a:rPr lang="ru-RU" sz="3600" b="1" dirty="0" smtClean="0">
                <a:solidFill>
                  <a:srgbClr val="C00000"/>
                </a:solidFill>
                <a:ea typeface="Calibri"/>
                <a:cs typeface="Times New Roman"/>
              </a:rPr>
              <a:t>функциональной грамотностью?       </a:t>
            </a:r>
            <a:endParaRPr lang="ru-RU" sz="36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50753" y="5623243"/>
            <a:ext cx="8835075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42900" algn="l"/>
              </a:tabLst>
            </a:pPr>
            <a:r>
              <a:rPr lang="ru-RU" sz="1400" b="1" dirty="0" smtClean="0">
                <a:ea typeface="Calibri"/>
                <a:cs typeface="Times New Roman"/>
              </a:rPr>
              <a:t> </a:t>
            </a:r>
            <a:endParaRPr lang="ru-RU" sz="2000" b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2150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4843" y="1844824"/>
            <a:ext cx="784887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tabLst>
                <a:tab pos="342900" algn="l"/>
              </a:tabLst>
            </a:pPr>
            <a:r>
              <a:rPr lang="ru-RU" sz="8000" b="1" dirty="0">
                <a:solidFill>
                  <a:srgbClr val="C00000"/>
                </a:solidFill>
                <a:ea typeface="Calibri"/>
                <a:cs typeface="Times New Roman"/>
              </a:rPr>
              <a:t>Столкнувшись </a:t>
            </a:r>
            <a:endParaRPr lang="ru-RU" sz="8000" b="1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lvl="0" algn="ctr">
              <a:lnSpc>
                <a:spcPct val="115000"/>
              </a:lnSpc>
              <a:tabLst>
                <a:tab pos="342900" algn="l"/>
              </a:tabLst>
            </a:pPr>
            <a:r>
              <a:rPr lang="ru-RU" sz="8000" b="1" dirty="0" smtClean="0">
                <a:solidFill>
                  <a:srgbClr val="C00000"/>
                </a:solidFill>
                <a:ea typeface="Calibri"/>
                <a:cs typeface="Times New Roman"/>
              </a:rPr>
              <a:t>с </a:t>
            </a:r>
            <a:r>
              <a:rPr lang="ru-RU" sz="8000" b="1" dirty="0">
                <a:solidFill>
                  <a:srgbClr val="C00000"/>
                </a:solidFill>
                <a:ea typeface="Calibri"/>
                <a:cs typeface="Times New Roman"/>
              </a:rPr>
              <a:t>её отсутствием  </a:t>
            </a:r>
          </a:p>
        </p:txBody>
      </p:sp>
    </p:spTree>
    <p:extLst>
      <p:ext uri="{BB962C8B-B14F-4D97-AF65-F5344CB8AC3E}">
        <p14:creationId xmlns:p14="http://schemas.microsoft.com/office/powerpoint/2010/main" val="1028437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264" y="169216"/>
            <a:ext cx="8856984" cy="2107656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8400" b="1" dirty="0" smtClean="0">
                <a:solidFill>
                  <a:srgbClr val="C00000"/>
                </a:solidFill>
              </a:rPr>
              <a:t> «А У НАС…»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8400" b="1" dirty="0">
                <a:solidFill>
                  <a:srgbClr val="C00000"/>
                </a:solidFill>
              </a:rPr>
              <a:t>Освещение в режиме «здесь и сейчас</a:t>
            </a:r>
            <a:r>
              <a:rPr lang="ru-RU" sz="8400" b="1" dirty="0" smtClean="0">
                <a:solidFill>
                  <a:srgbClr val="C00000"/>
                </a:solidFill>
              </a:rPr>
              <a:t>»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8400" b="1" dirty="0" smtClean="0">
                <a:solidFill>
                  <a:srgbClr val="C00000"/>
                </a:solidFill>
              </a:rPr>
              <a:t> методических событий, проходящих на базе школы</a:t>
            </a:r>
            <a:endParaRPr lang="ru-RU" sz="4400" b="1" dirty="0">
              <a:solidFill>
                <a:srgbClr val="001746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9265">
            <a:off x="577643" y="1938262"/>
            <a:ext cx="2826096" cy="42306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1068">
            <a:off x="5814409" y="2001767"/>
            <a:ext cx="2950062" cy="42021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16831"/>
            <a:ext cx="2661885" cy="4050165"/>
          </a:xfrm>
          <a:prstGeom prst="rect">
            <a:avLst/>
          </a:prstGeom>
          <a:noFill/>
          <a:ln w="9525">
            <a:solidFill>
              <a:srgbClr val="0017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95536" y="5791887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А У ВАС???</a:t>
            </a:r>
          </a:p>
        </p:txBody>
      </p:sp>
    </p:spTree>
    <p:extLst>
      <p:ext uri="{BB962C8B-B14F-4D97-AF65-F5344CB8AC3E}">
        <p14:creationId xmlns:p14="http://schemas.microsoft.com/office/powerpoint/2010/main" val="250882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NewBaskervilleC-Roman"/>
              </a:rPr>
              <a:t>  </a:t>
            </a:r>
            <a:r>
              <a:rPr lang="ru-RU" sz="4000" b="1" dirty="0">
                <a:solidFill>
                  <a:srgbClr val="C00000"/>
                </a:solidFill>
                <a:ea typeface="Times New Roman"/>
              </a:rPr>
              <a:t>Миссия газеты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9410" cy="2448272"/>
          </a:xfrm>
        </p:spPr>
        <p:txBody>
          <a:bodyPr>
            <a:normAutofit lnSpcReduction="10000"/>
          </a:bodyPr>
          <a:lstStyle/>
          <a:p>
            <a:r>
              <a:rPr lang="ru-RU" sz="3600" b="1" spc="-40" dirty="0">
                <a:solidFill>
                  <a:srgbClr val="001746"/>
                </a:solidFill>
                <a:cs typeface="Times New Roman"/>
              </a:rPr>
              <a:t>Зачем нам эта газета?</a:t>
            </a:r>
          </a:p>
          <a:p>
            <a:r>
              <a:rPr lang="ru-RU" sz="3600" b="1" spc="-40" dirty="0">
                <a:solidFill>
                  <a:srgbClr val="001746"/>
                </a:solidFill>
                <a:cs typeface="Times New Roman"/>
              </a:rPr>
              <a:t>Кому она нужна?</a:t>
            </a:r>
          </a:p>
          <a:p>
            <a:r>
              <a:rPr lang="ru-RU" sz="3600" b="1" spc="-40" dirty="0">
                <a:solidFill>
                  <a:srgbClr val="001746"/>
                </a:solidFill>
                <a:cs typeface="Times New Roman"/>
              </a:rPr>
              <a:t>Каких целей она может/должна достичь? </a:t>
            </a:r>
            <a:r>
              <a:rPr lang="ru-RU" sz="2600" dirty="0" smtClean="0">
                <a:solidFill>
                  <a:prstClr val="black"/>
                </a:solidFill>
                <a:latin typeface="NewBaskervilleC-Roman"/>
                <a:ea typeface="+mj-ea"/>
                <a:cs typeface="+mj-cs"/>
              </a:rPr>
              <a:t> </a:t>
            </a:r>
          </a:p>
        </p:txBody>
      </p:sp>
      <p:pic>
        <p:nvPicPr>
          <p:cNvPr id="3074" name="Picture 2" descr="https://avatars.mds.yandex.net/i?id=77826ae7f747fc7d288a5c9545abd7ac9e042304-1086863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13076"/>
            <a:ext cx="4572000" cy="275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mds.yandex.net/i?id=77826ae7f747fc7d288a5c9545abd7ac9e042304-1086863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06217"/>
            <a:ext cx="4824536" cy="27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126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NewBaskervilleC-Roman"/>
              </a:rPr>
              <a:t>  </a:t>
            </a:r>
            <a:r>
              <a:rPr lang="ru-RU" sz="4000" b="1" dirty="0">
                <a:solidFill>
                  <a:srgbClr val="C00000"/>
                </a:solidFill>
                <a:ea typeface="Times New Roman"/>
              </a:rPr>
              <a:t>Миссия газеты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7"/>
            <a:ext cx="8649410" cy="3532459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spc="-40" dirty="0">
                <a:solidFill>
                  <a:srgbClr val="001746"/>
                </a:solidFill>
                <a:cs typeface="Times New Roman"/>
              </a:rPr>
              <a:t>Зачем нам эта газета</a:t>
            </a:r>
            <a:r>
              <a:rPr lang="ru-RU" sz="3600" b="1" spc="-40" dirty="0" smtClean="0">
                <a:solidFill>
                  <a:srgbClr val="001746"/>
                </a:solidFill>
                <a:cs typeface="Times New Roman"/>
              </a:rPr>
              <a:t>? </a:t>
            </a:r>
          </a:p>
          <a:p>
            <a:pPr marL="0" indent="0">
              <a:buNone/>
            </a:pPr>
            <a:r>
              <a:rPr lang="ru-RU" sz="3600" b="1" spc="-40" dirty="0" smtClean="0">
                <a:solidFill>
                  <a:srgbClr val="FF0000"/>
                </a:solidFill>
                <a:cs typeface="Times New Roman"/>
              </a:rPr>
              <a:t>(осветить работу нашей площадки)</a:t>
            </a:r>
            <a:endParaRPr lang="ru-RU" sz="3600" b="1" spc="-40" dirty="0">
              <a:solidFill>
                <a:srgbClr val="FF0000"/>
              </a:solidFill>
              <a:cs typeface="Times New Roman"/>
            </a:endParaRPr>
          </a:p>
          <a:p>
            <a:r>
              <a:rPr lang="ru-RU" sz="3600" b="1" spc="-40" dirty="0">
                <a:solidFill>
                  <a:srgbClr val="001746"/>
                </a:solidFill>
                <a:cs typeface="Times New Roman"/>
              </a:rPr>
              <a:t>Кому она нужна</a:t>
            </a:r>
            <a:r>
              <a:rPr lang="ru-RU" sz="3600" b="1" spc="-40" dirty="0" smtClean="0">
                <a:solidFill>
                  <a:srgbClr val="001746"/>
                </a:solidFill>
                <a:cs typeface="Times New Roman"/>
              </a:rPr>
              <a:t>?</a:t>
            </a:r>
          </a:p>
          <a:p>
            <a:pPr marL="0" indent="0">
              <a:buNone/>
            </a:pPr>
            <a:r>
              <a:rPr lang="ru-RU" sz="3600" b="1" spc="-40" dirty="0" smtClean="0">
                <a:solidFill>
                  <a:srgbClr val="FF0000"/>
                </a:solidFill>
                <a:cs typeface="Times New Roman"/>
              </a:rPr>
              <a:t>(педагогам-участникам педсовета, педагогическому сообществу района)</a:t>
            </a:r>
            <a:endParaRPr lang="ru-RU" sz="3600" b="1" spc="-40" dirty="0">
              <a:solidFill>
                <a:srgbClr val="FF0000"/>
              </a:solidFill>
              <a:cs typeface="Times New Roman"/>
            </a:endParaRPr>
          </a:p>
          <a:p>
            <a:r>
              <a:rPr lang="ru-RU" sz="3600" b="1" spc="-40" dirty="0">
                <a:solidFill>
                  <a:srgbClr val="001746"/>
                </a:solidFill>
                <a:cs typeface="Times New Roman"/>
              </a:rPr>
              <a:t>Каких целей она может/должна достичь? </a:t>
            </a:r>
            <a:r>
              <a:rPr lang="ru-RU" sz="2600" dirty="0" smtClean="0">
                <a:solidFill>
                  <a:prstClr val="black"/>
                </a:solidFill>
                <a:latin typeface="NewBaskervilleC-Roman"/>
                <a:ea typeface="+mj-ea"/>
                <a:cs typeface="+mj-cs"/>
              </a:rPr>
              <a:t> </a:t>
            </a:r>
          </a:p>
          <a:p>
            <a:pPr marL="0" indent="0">
              <a:buNone/>
            </a:pPr>
            <a:r>
              <a:rPr lang="ru-RU" sz="3600" b="1" spc="-40" dirty="0" smtClean="0">
                <a:solidFill>
                  <a:srgbClr val="FF0000"/>
                </a:solidFill>
                <a:cs typeface="Times New Roman"/>
              </a:rPr>
              <a:t>(мотивировать на развитие ФГ школьников; </a:t>
            </a:r>
          </a:p>
          <a:p>
            <a:pPr marL="0" indent="0">
              <a:buNone/>
            </a:pPr>
            <a:r>
              <a:rPr lang="ru-RU" sz="3600" b="1" spc="-40" dirty="0" smtClean="0">
                <a:solidFill>
                  <a:srgbClr val="FF0000"/>
                </a:solidFill>
                <a:cs typeface="Times New Roman"/>
              </a:rPr>
              <a:t>популяризировать приёмы развития ФГ;</a:t>
            </a:r>
          </a:p>
          <a:p>
            <a:pPr marL="0" indent="0">
              <a:buNone/>
            </a:pPr>
            <a:r>
              <a:rPr lang="ru-RU" sz="3600" b="1" spc="-40" dirty="0">
                <a:solidFill>
                  <a:srgbClr val="FF0000"/>
                </a:solidFill>
                <a:cs typeface="Times New Roman"/>
              </a:rPr>
              <a:t>т</a:t>
            </a:r>
            <a:r>
              <a:rPr lang="ru-RU" sz="3600" b="1" spc="-40" dirty="0" smtClean="0">
                <a:solidFill>
                  <a:srgbClr val="FF0000"/>
                </a:solidFill>
                <a:cs typeface="Times New Roman"/>
              </a:rPr>
              <a:t>иражировать практику учителя и т.д.</a:t>
            </a:r>
          </a:p>
        </p:txBody>
      </p:sp>
      <p:pic>
        <p:nvPicPr>
          <p:cNvPr id="3074" name="Picture 2" descr="https://avatars.mds.yandex.net/i?id=77826ae7f747fc7d288a5c9545abd7ac9e042304-1086863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53147"/>
            <a:ext cx="4211960" cy="253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mds.yandex.net/i?id=77826ae7f747fc7d288a5c9545abd7ac9e042304-1086863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53147"/>
            <a:ext cx="4392488" cy="253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098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54868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ea typeface="Times New Roman"/>
              </a:rPr>
              <a:t>Планирование </a:t>
            </a:r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номера газеты </a:t>
            </a:r>
            <a:r>
              <a:rPr lang="ru-RU" sz="3600" b="1" dirty="0">
                <a:solidFill>
                  <a:srgbClr val="C00000"/>
                </a:solidFill>
                <a:ea typeface="Times New Roman"/>
              </a:rPr>
              <a:t>(</a:t>
            </a:r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планёрка</a:t>
            </a:r>
            <a:r>
              <a:rPr lang="ru-RU" sz="3600" b="1" dirty="0">
                <a:solidFill>
                  <a:srgbClr val="C00000"/>
                </a:solidFill>
                <a:ea typeface="Times New Roman"/>
              </a:rPr>
              <a:t>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825885"/>
              </p:ext>
            </p:extLst>
          </p:nvPr>
        </p:nvGraphicFramePr>
        <p:xfrm>
          <a:off x="107504" y="621124"/>
          <a:ext cx="8928992" cy="6130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/>
                <a:gridCol w="5688632"/>
              </a:tblGrid>
              <a:tr h="50782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+mn-lt"/>
                          <a:cs typeface="Times New Roman" panose="02020603050405020304" pitchFamily="18" charset="0"/>
                        </a:rPr>
                        <a:t>1 этап работы</a:t>
                      </a:r>
                      <a:endParaRPr lang="ru-RU" sz="28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Развиваемые умения</a:t>
                      </a:r>
                      <a:endParaRPr lang="ru-RU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124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Обсуждение актуальной повестки</a:t>
                      </a:r>
                      <a:r>
                        <a:rPr lang="ru-RU" sz="2400" b="1" baseline="0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дня, «проработка» информационного повода.</a:t>
                      </a:r>
                      <a:endParaRPr lang="ru-RU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Определение главной и второстепенных тем номера.</a:t>
                      </a:r>
                      <a:endParaRPr lang="ru-RU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4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Распределение ролей  </a:t>
                      </a:r>
                      <a:endParaRPr lang="ru-RU" sz="2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ЧГ:</a:t>
                      </a:r>
                      <a:r>
                        <a:rPr lang="ru-RU" sz="2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Понимать значение слова или выражения на основе контекста.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2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КМ:</a:t>
                      </a:r>
                      <a:r>
                        <a:rPr lang="ru-RU" sz="2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Погружение в проблему, имеющую социальный фокус. Выдвижение различных идей для </a:t>
                      </a:r>
                      <a:r>
                        <a:rPr lang="ru-RU" sz="2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возможных</a:t>
                      </a:r>
                      <a:r>
                        <a:rPr lang="ru-RU" sz="2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путей решения социальных</a:t>
                      </a:r>
                      <a:r>
                        <a:rPr lang="ru-RU" sz="2200" b="1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проблем, отвечающих заданному сценарию.</a:t>
                      </a:r>
                    </a:p>
                    <a:p>
                      <a:r>
                        <a:rPr lang="ru-RU" sz="22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МПУ: </a:t>
                      </a:r>
                      <a:r>
                        <a:rPr lang="ru-RU" sz="22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(регулятивные и</a:t>
                      </a:r>
                      <a:r>
                        <a:rPr lang="ru-RU" sz="2200" b="1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 </a:t>
                      </a:r>
                      <a:r>
                        <a:rPr lang="ru-RU" sz="22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</a:rPr>
                        <a:t>коммуникативные)</a:t>
                      </a:r>
                    </a:p>
                    <a:p>
                      <a:r>
                        <a:rPr lang="ru-RU" sz="2200" b="1" dirty="0" smtClean="0">
                          <a:effectLst/>
                          <a:latin typeface="+mn-lt"/>
                          <a:ea typeface="Calibri"/>
                          <a:cs typeface="Times New Roman" panose="02020603050405020304" pitchFamily="18" charset="0"/>
                        </a:rPr>
                        <a:t>принимать цель совместной деятельности, коллективно строить действия по её достижению: распределять роли, договариваться, обсуждать процесс и результат совместной работы.</a:t>
                      </a:r>
                      <a:endParaRPr lang="ru-RU" sz="2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83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3408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ea typeface="Times New Roman"/>
              </a:rPr>
              <a:t>Работа в группах</a:t>
            </a:r>
            <a:endParaRPr lang="ru-RU" b="1" dirty="0">
              <a:solidFill>
                <a:srgbClr val="C00000"/>
              </a:solidFill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9" y="1844824"/>
            <a:ext cx="93245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500" b="1" spc="-40" dirty="0">
                <a:solidFill>
                  <a:srgbClr val="001746"/>
                </a:solidFill>
                <a:cs typeface="Times New Roman"/>
              </a:rPr>
              <a:t>1 группа: «Лицо газеты</a:t>
            </a:r>
            <a:r>
              <a:rPr lang="ru-RU" sz="3500" b="1" spc="-40" dirty="0" smtClean="0">
                <a:solidFill>
                  <a:srgbClr val="001746"/>
                </a:solidFill>
                <a:cs typeface="Times New Roman"/>
              </a:rPr>
              <a:t>»</a:t>
            </a:r>
            <a:endParaRPr lang="ru-RU" sz="3500" b="1" spc="-40" dirty="0">
              <a:solidFill>
                <a:srgbClr val="001746"/>
              </a:solidFill>
              <a:cs typeface="Times New Roman"/>
            </a:endParaRPr>
          </a:p>
          <a:p>
            <a:pPr marL="0" indent="0">
              <a:buNone/>
            </a:pPr>
            <a:r>
              <a:rPr lang="ru-RU" sz="3500" b="1" spc="-40" dirty="0">
                <a:solidFill>
                  <a:srgbClr val="001746"/>
                </a:solidFill>
                <a:cs typeface="Times New Roman"/>
              </a:rPr>
              <a:t>2 группа: «Чердак – подвал – гвоздь</a:t>
            </a:r>
            <a:r>
              <a:rPr lang="ru-RU" sz="3500" b="1" spc="-40" dirty="0" smtClean="0">
                <a:solidFill>
                  <a:srgbClr val="001746"/>
                </a:solidFill>
                <a:cs typeface="Times New Roman"/>
              </a:rPr>
              <a:t>»</a:t>
            </a:r>
            <a:endParaRPr lang="ru-RU" sz="3500" b="1" spc="-40" dirty="0">
              <a:solidFill>
                <a:srgbClr val="001746"/>
              </a:solidFill>
              <a:cs typeface="Times New Roman"/>
            </a:endParaRPr>
          </a:p>
          <a:p>
            <a:pPr marL="0" indent="0">
              <a:buNone/>
            </a:pPr>
            <a:r>
              <a:rPr lang="ru-RU" sz="3500" b="1" spc="-40" dirty="0">
                <a:solidFill>
                  <a:srgbClr val="001746"/>
                </a:solidFill>
                <a:cs typeface="Times New Roman"/>
              </a:rPr>
              <a:t>3 группа: «Новостной отдел</a:t>
            </a:r>
            <a:r>
              <a:rPr lang="ru-RU" sz="3500" b="1" spc="-40" dirty="0" smtClean="0">
                <a:solidFill>
                  <a:srgbClr val="001746"/>
                </a:solidFill>
                <a:cs typeface="Times New Roman"/>
              </a:rPr>
              <a:t>»</a:t>
            </a:r>
            <a:endParaRPr lang="ru-RU" sz="3500" b="1" spc="-40" dirty="0">
              <a:solidFill>
                <a:srgbClr val="001746"/>
              </a:solidFill>
              <a:cs typeface="Times New Roman"/>
            </a:endParaRPr>
          </a:p>
          <a:p>
            <a:pPr marL="0" indent="0">
              <a:buNone/>
            </a:pPr>
            <a:r>
              <a:rPr lang="ru-RU" sz="3500" b="1" spc="-40" dirty="0">
                <a:solidFill>
                  <a:srgbClr val="001746"/>
                </a:solidFill>
                <a:cs typeface="Times New Roman"/>
              </a:rPr>
              <a:t>4 группа: «Точность, </a:t>
            </a:r>
            <a:r>
              <a:rPr lang="ru-RU" sz="3500" b="1" spc="-40" dirty="0" smtClean="0">
                <a:solidFill>
                  <a:srgbClr val="001746"/>
                </a:solidFill>
                <a:cs typeface="Times New Roman"/>
              </a:rPr>
              <a:t>краткость, достоверность»</a:t>
            </a:r>
            <a:endParaRPr lang="ru-RU" sz="3500" b="1" spc="-40" dirty="0">
              <a:solidFill>
                <a:srgbClr val="001746"/>
              </a:solidFill>
              <a:cs typeface="Times New Roman"/>
            </a:endParaRPr>
          </a:p>
          <a:p>
            <a:pPr marL="0" indent="0">
              <a:buNone/>
            </a:pPr>
            <a:r>
              <a:rPr lang="ru-RU" sz="3500" b="1" spc="-40" dirty="0">
                <a:solidFill>
                  <a:srgbClr val="001746"/>
                </a:solidFill>
                <a:cs typeface="Times New Roman"/>
              </a:rPr>
              <a:t>5 группа: «Репортёры»</a:t>
            </a:r>
          </a:p>
        </p:txBody>
      </p:sp>
    </p:spTree>
    <p:extLst>
      <p:ext uri="{BB962C8B-B14F-4D97-AF65-F5344CB8AC3E}">
        <p14:creationId xmlns:p14="http://schemas.microsoft.com/office/powerpoint/2010/main" val="1497716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800" b="1" dirty="0" smtClean="0">
                <a:solidFill>
                  <a:srgbClr val="C00000"/>
                </a:solidFill>
                <a:ea typeface="Times New Roman"/>
                <a:cs typeface="+mj-cs"/>
              </a:rPr>
              <a:t>   </a:t>
            </a:r>
            <a:endParaRPr lang="ru-RU" sz="88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63387" y="5157192"/>
            <a:ext cx="5803425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a typeface="Times New Roman"/>
              </a:rPr>
              <a:t>Внимательно изучаем предложенные материалы, выполняем задания</a:t>
            </a:r>
            <a:endParaRPr lang="ru-RU" sz="3200" b="1" dirty="0">
              <a:solidFill>
                <a:srgbClr val="C00000"/>
              </a:solidFill>
              <a:ea typeface="Times New Roman"/>
            </a:endParaRPr>
          </a:p>
        </p:txBody>
      </p:sp>
      <p:pic>
        <p:nvPicPr>
          <p:cNvPr id="1026" name="Picture 2" descr="https://yastatic.net/naydex/yandex-search/Nf1GR6088/c89852korotx/pPSkH_7WMyCA43FqreBOi21lz8NapQNVVXJLYP8b8Cc__MWcB9Iiva7BJN9YJR2oAhvvKwiUDKXFa1PN-UvvQYXQYCvvY9YksQe1qt1wD3_csU_HK2Aj5CTHziS6uyW3f-qzTnXlFFoN0-a9r1TYKWZ_2di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5" r="19595"/>
          <a:stretch/>
        </p:blipFill>
        <p:spPr bwMode="auto">
          <a:xfrm>
            <a:off x="455076" y="2492896"/>
            <a:ext cx="2808312" cy="419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-облако 5"/>
          <p:cNvSpPr/>
          <p:nvPr/>
        </p:nvSpPr>
        <p:spPr>
          <a:xfrm rot="1014422">
            <a:off x="3528501" y="1210134"/>
            <a:ext cx="5423285" cy="2874199"/>
          </a:xfrm>
          <a:prstGeom prst="cloudCallout">
            <a:avLst>
              <a:gd name="adj1" fmla="val -63971"/>
              <a:gd name="adj2" fmla="val 8621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635896" y="1770070"/>
            <a:ext cx="5616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1746"/>
                </a:solidFill>
              </a:rPr>
              <a:t>А «ЧЁ» </a:t>
            </a:r>
          </a:p>
          <a:p>
            <a:pPr algn="ctr"/>
            <a:r>
              <a:rPr lang="ru-RU" sz="5400" b="1" dirty="0" smtClean="0">
                <a:solidFill>
                  <a:srgbClr val="001746"/>
                </a:solidFill>
              </a:rPr>
              <a:t>ПИСААААТЬ?</a:t>
            </a:r>
            <a:endParaRPr lang="ru-RU" sz="5400" b="1" dirty="0">
              <a:solidFill>
                <a:srgbClr val="001746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solidFill>
                  <a:srgbClr val="C00000"/>
                </a:solidFill>
                <a:ea typeface="Times New Roman"/>
              </a:rPr>
              <a:t>Установка на работу</a:t>
            </a:r>
            <a:br>
              <a:rPr lang="ru-RU" b="1" smtClean="0">
                <a:solidFill>
                  <a:srgbClr val="C00000"/>
                </a:solidFill>
                <a:ea typeface="Times New Roman"/>
              </a:rPr>
            </a:br>
            <a:endParaRPr lang="ru-RU" sz="3600" b="1" dirty="0">
              <a:solidFill>
                <a:srgbClr val="C000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999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26064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ea typeface="Times New Roman"/>
              </a:rPr>
              <a:t>Как мы </a:t>
            </a:r>
            <a:r>
              <a:rPr lang="ru-RU" b="1" dirty="0" smtClean="0">
                <a:solidFill>
                  <a:srgbClr val="C00000"/>
                </a:solidFill>
                <a:ea typeface="Times New Roman"/>
              </a:rPr>
              <a:t> делали этот номер</a:t>
            </a:r>
            <a:endParaRPr lang="ru-RU" b="1" dirty="0">
              <a:solidFill>
                <a:srgbClr val="C00000"/>
              </a:solidFill>
              <a:ea typeface="Times New Roman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02086"/>
              </p:ext>
            </p:extLst>
          </p:nvPr>
        </p:nvGraphicFramePr>
        <p:xfrm>
          <a:off x="12488" y="1268760"/>
          <a:ext cx="9036496" cy="5175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768"/>
                <a:gridCol w="3546680"/>
                <a:gridCol w="5004048"/>
              </a:tblGrid>
              <a:tr h="578768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№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Группа 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Зона</a:t>
                      </a:r>
                      <a:r>
                        <a:rPr lang="ru-RU" sz="2800" b="1" baseline="0" dirty="0" smtClean="0"/>
                        <a:t> </a:t>
                      </a:r>
                      <a:r>
                        <a:rPr lang="ru-RU" sz="2800" b="1" dirty="0" smtClean="0"/>
                        <a:t>ответственности</a:t>
                      </a:r>
                      <a:endParaRPr lang="ru-RU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4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1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«Лицо газеты»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 Название, слоган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936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2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«Чердак – подвал – гвоздь»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Важнейшая</a:t>
                      </a:r>
                      <a:r>
                        <a:rPr lang="ru-RU" sz="2800" b="1" baseline="0" dirty="0" smtClean="0">
                          <a:solidFill>
                            <a:srgbClr val="001746"/>
                          </a:solidFill>
                        </a:rPr>
                        <a:t> и второстепенная информация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80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3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«Новостной отдел»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Основная часть: заметка о</a:t>
                      </a:r>
                      <a:r>
                        <a:rPr lang="ru-RU" sz="2800" b="1" baseline="0" dirty="0" smtClean="0">
                          <a:solidFill>
                            <a:srgbClr val="001746"/>
                          </a:solidFill>
                        </a:rPr>
                        <a:t> мероприятии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8728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4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«Точность, краткость, достоверность»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err="1" smtClean="0">
                          <a:solidFill>
                            <a:srgbClr val="001746"/>
                          </a:solidFill>
                        </a:rPr>
                        <a:t>Инфографика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802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5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«Из</a:t>
                      </a:r>
                      <a:r>
                        <a:rPr lang="ru-RU" sz="2800" b="1" baseline="0" dirty="0" smtClean="0">
                          <a:solidFill>
                            <a:srgbClr val="001746"/>
                          </a:solidFill>
                        </a:rPr>
                        <a:t> первых уст</a:t>
                      </a:r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1746"/>
                          </a:solidFill>
                        </a:rPr>
                        <a:t>Интервью</a:t>
                      </a:r>
                      <a:endParaRPr lang="ru-RU" sz="2800" b="1" dirty="0">
                        <a:solidFill>
                          <a:srgbClr val="00174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5869949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963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8800" b="1" dirty="0" smtClean="0">
                <a:solidFill>
                  <a:srgbClr val="C00000"/>
                </a:solidFill>
                <a:ea typeface="Times New Roman"/>
                <a:cs typeface="+mj-cs"/>
              </a:rPr>
              <a:t>   </a:t>
            </a:r>
            <a:endParaRPr lang="ru-RU" sz="88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a typeface="Times New Roman"/>
              </a:rPr>
              <a:t> </a:t>
            </a:r>
            <a:endParaRPr lang="ru-RU" sz="3600" b="1" dirty="0">
              <a:solidFill>
                <a:srgbClr val="C00000"/>
              </a:solidFill>
              <a:ea typeface="Times New Roman"/>
            </a:endParaRPr>
          </a:p>
        </p:txBody>
      </p:sp>
      <p:pic>
        <p:nvPicPr>
          <p:cNvPr id="1026" name="Picture 2" descr="https://yastatic.net/naydex/yandex-search/Nf1GR6088/c89852korotx/pPSkH_7WMyCA43FqreBOi21lz8NapQNVVXJLYP8b8Cc__MWcB9Iiva7BJN9YJR2oAhvvKwiUDKXFa1PN-UvvQYXQYCvvY9YksQe1qt1wD3_csU_HK2Aj5CTHziS6uyW3f-qzTnXlFFoN0-a9r1TYKWZ_2di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5" r="19595"/>
          <a:stretch/>
        </p:blipFill>
        <p:spPr bwMode="auto">
          <a:xfrm>
            <a:off x="539552" y="1930441"/>
            <a:ext cx="2160240" cy="322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-облако 5"/>
          <p:cNvSpPr/>
          <p:nvPr/>
        </p:nvSpPr>
        <p:spPr>
          <a:xfrm rot="767079">
            <a:off x="3685092" y="926934"/>
            <a:ext cx="4852501" cy="2873339"/>
          </a:xfrm>
          <a:prstGeom prst="cloudCallout">
            <a:avLst>
              <a:gd name="adj1" fmla="val -79301"/>
              <a:gd name="adj2" fmla="val 58375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1412776"/>
            <a:ext cx="40867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1746"/>
                </a:solidFill>
              </a:rPr>
              <a:t> </a:t>
            </a:r>
            <a:r>
              <a:rPr lang="ru-RU" sz="4000" b="1" dirty="0" smtClean="0">
                <a:solidFill>
                  <a:srgbClr val="001746"/>
                </a:solidFill>
              </a:rPr>
              <a:t>ЗНАЮ, </a:t>
            </a:r>
            <a:endParaRPr lang="ru-RU" sz="4000" b="1" dirty="0">
              <a:solidFill>
                <a:srgbClr val="001746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001746"/>
                </a:solidFill>
              </a:rPr>
              <a:t> «</a:t>
            </a:r>
            <a:r>
              <a:rPr lang="ru-RU" sz="4000" b="1" dirty="0" smtClean="0">
                <a:solidFill>
                  <a:srgbClr val="C00000"/>
                </a:solidFill>
              </a:rPr>
              <a:t>КАК</a:t>
            </a:r>
            <a:r>
              <a:rPr lang="ru-RU" sz="4000" b="1" dirty="0" smtClean="0">
                <a:solidFill>
                  <a:srgbClr val="001746"/>
                </a:solidFill>
              </a:rPr>
              <a:t>» ПИСАТЬ!!!</a:t>
            </a:r>
            <a:endParaRPr lang="ru-RU" sz="4000" b="1" dirty="0">
              <a:solidFill>
                <a:srgbClr val="001746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05896" y="5157192"/>
            <a:ext cx="8694345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100" b="1" i="1" dirty="0" smtClean="0">
                <a:solidFill>
                  <a:srgbClr val="C00000"/>
                </a:solidFill>
                <a:ea typeface="Times New Roman"/>
              </a:rPr>
              <a:t>Мои ученики будут узнавать новое не от меня. Они будут открывать это новое сами. Моя задача - помочь им раскрыться и развить собственные идеи</a:t>
            </a:r>
            <a:r>
              <a:rPr lang="ru-RU" sz="2400" b="1" i="1" dirty="0" smtClean="0">
                <a:solidFill>
                  <a:srgbClr val="C00000"/>
                </a:solidFill>
                <a:ea typeface="Times New Roman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ea typeface="Times New Roman"/>
              </a:rPr>
            </a:br>
            <a:r>
              <a:rPr lang="ru-RU" sz="2400" b="1" i="1" dirty="0" smtClean="0">
                <a:solidFill>
                  <a:srgbClr val="C00000"/>
                </a:solidFill>
                <a:ea typeface="Times New Roman"/>
              </a:rPr>
              <a:t>                                                                                                     И. Г. Песталоцци </a:t>
            </a:r>
            <a:endParaRPr lang="ru-RU" sz="2400" b="1" i="1" dirty="0">
              <a:solidFill>
                <a:srgbClr val="C00000"/>
              </a:solidFill>
              <a:ea typeface="Times New Roman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44257" y="188640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  <a:ea typeface="Times New Roman"/>
              </a:rPr>
              <a:t>Не «ЧЁ» писать, а «КАК» писать</a:t>
            </a:r>
            <a:endParaRPr lang="ru-RU" b="1" dirty="0">
              <a:solidFill>
                <a:srgbClr val="C000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462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компьютер\Desktop\1. Всероссийская конференция НАША\IMG-20240214-WA00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135"/>
          <a:stretch/>
        </p:blipFill>
        <p:spPr bwMode="auto">
          <a:xfrm>
            <a:off x="10420" y="421253"/>
            <a:ext cx="9112237" cy="586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91808"/>
            <a:ext cx="8761687" cy="1674344"/>
          </a:xfrm>
        </p:spPr>
        <p:txBody>
          <a:bodyPr>
            <a:noAutofit/>
          </a:bodyPr>
          <a:lstStyle/>
          <a:p>
            <a:r>
              <a:rPr lang="ru-RU" sz="2800" b="1" spc="-20" dirty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         </a:t>
            </a:r>
            <a:br>
              <a:rPr lang="ru-RU" sz="2800" b="1" spc="-20" dirty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 </a:t>
            </a:r>
            <a: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РАЗВИТИЕ</a:t>
            </a:r>
            <a:b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ФУНКЦИОНАЛЬНОЙ ГРАМОТНОСТИ  ОБУЧАЮЩИХСЯ ПОСРЕДСТВОМ СОЗДАНИЯ ШКОЛЬНОЙ ГАЗЕТЫ </a:t>
            </a:r>
            <a:b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</a:br>
            <a:r>
              <a:rPr lang="ru-RU" sz="2800" b="1" spc="-20" dirty="0" smtClean="0">
                <a:solidFill>
                  <a:srgbClr val="C00000"/>
                </a:solidFill>
                <a:latin typeface="Calibri"/>
                <a:ea typeface="+mn-ea"/>
                <a:cs typeface="Calibri"/>
              </a:rPr>
              <a:t>В РЕЖИМЕ «ЗДЕСЬ И СЕЙЧАС»</a:t>
            </a:r>
            <a:endParaRPr lang="ru-RU" sz="2800" b="1" spc="-20" dirty="0">
              <a:solidFill>
                <a:srgbClr val="C0000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921779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6070" y="6337277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1746"/>
                </a:solidFill>
                <a:cs typeface="Times New Roman" panose="02020603050405020304" pitchFamily="18" charset="0"/>
              </a:rPr>
              <a:t>Ермаковское, 28.08.2024 г.</a:t>
            </a:r>
            <a:endParaRPr lang="ru-RU" sz="2400" b="1" dirty="0">
              <a:solidFill>
                <a:srgbClr val="001746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3995936" y="4800959"/>
            <a:ext cx="59046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2819">
              <a:spcBef>
                <a:spcPts val="100"/>
              </a:spcBef>
              <a:tabLst>
                <a:tab pos="6804025" algn="l"/>
              </a:tabLst>
            </a:pPr>
            <a:r>
              <a:rPr lang="ru-RU" sz="2400" b="1" spc="-40" dirty="0" smtClean="0">
                <a:solidFill>
                  <a:srgbClr val="001746"/>
                </a:solidFill>
                <a:cs typeface="Times New Roman"/>
              </a:rPr>
              <a:t>Кузнецова Татьяна Витальевна</a:t>
            </a:r>
            <a:r>
              <a:rPr sz="2400" b="1" spc="-5" dirty="0" smtClean="0">
                <a:solidFill>
                  <a:srgbClr val="001746"/>
                </a:solidFill>
                <a:cs typeface="Times New Roman"/>
              </a:rPr>
              <a:t>,</a:t>
            </a:r>
            <a:r>
              <a:rPr sz="2400" b="1" spc="25" dirty="0" smtClean="0">
                <a:solidFill>
                  <a:srgbClr val="001746"/>
                </a:solidFill>
                <a:cs typeface="Times New Roman"/>
              </a:rPr>
              <a:t> </a:t>
            </a:r>
            <a:r>
              <a:rPr lang="ru-RU" sz="2400" b="1" spc="-15" dirty="0" smtClean="0">
                <a:solidFill>
                  <a:srgbClr val="001746"/>
                </a:solidFill>
                <a:cs typeface="Times New Roman"/>
              </a:rPr>
              <a:t>учитель русского языка и литературы МБОУ «Разъезженская СШ»</a:t>
            </a:r>
            <a:endParaRPr lang="ru-RU" sz="2400" b="1" spc="-5" dirty="0" smtClean="0">
              <a:solidFill>
                <a:srgbClr val="001746"/>
              </a:solidFill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25818"/>
            <a:ext cx="87849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spc="-10" dirty="0" err="1">
                <a:solidFill>
                  <a:srgbClr val="041547"/>
                </a:solidFill>
                <a:cs typeface="Calibri"/>
              </a:rPr>
              <a:t>Ермаковский</a:t>
            </a:r>
            <a:r>
              <a:rPr lang="ru-RU" sz="2200" b="1" spc="-10" dirty="0">
                <a:solidFill>
                  <a:srgbClr val="041547"/>
                </a:solidFill>
                <a:cs typeface="Calibri"/>
              </a:rPr>
              <a:t> районный Августовский педагогический совет-2024 </a:t>
            </a:r>
            <a:r>
              <a:rPr lang="ru-RU" sz="2200" b="1" spc="-10" dirty="0" smtClean="0">
                <a:solidFill>
                  <a:srgbClr val="041547"/>
                </a:solidFill>
                <a:cs typeface="Calibri"/>
              </a:rPr>
              <a:t>«Стратегические </a:t>
            </a:r>
            <a:r>
              <a:rPr lang="ru-RU" sz="2200" b="1" spc="-10" dirty="0">
                <a:solidFill>
                  <a:srgbClr val="041547"/>
                </a:solidFill>
                <a:cs typeface="Calibri"/>
              </a:rPr>
              <a:t>общенациональные приоритеты – ориентиры устойчивого развития системы образования Ермаковского района</a:t>
            </a:r>
            <a:r>
              <a:rPr lang="ru-RU" sz="2200" b="1" spc="-10" dirty="0" smtClean="0">
                <a:solidFill>
                  <a:srgbClr val="041547"/>
                </a:solidFill>
                <a:cs typeface="Calibri"/>
              </a:rPr>
              <a:t>»</a:t>
            </a:r>
            <a:endParaRPr lang="ru-RU" sz="2200" b="1" spc="-10" dirty="0">
              <a:solidFill>
                <a:srgbClr val="041547"/>
              </a:solidFill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3" y="1772816"/>
            <a:ext cx="878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-20" dirty="0">
                <a:solidFill>
                  <a:srgbClr val="001746"/>
                </a:solidFill>
                <a:cs typeface="Calibri"/>
              </a:rPr>
              <a:t>Мастер-класс</a:t>
            </a:r>
          </a:p>
        </p:txBody>
      </p:sp>
    </p:spTree>
    <p:extLst>
      <p:ext uri="{BB962C8B-B14F-4D97-AF65-F5344CB8AC3E}">
        <p14:creationId xmlns:p14="http://schemas.microsoft.com/office/powerpoint/2010/main" val="428708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416" y="543372"/>
            <a:ext cx="8229600" cy="1152128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3600" b="1" i="1" dirty="0" smtClean="0">
                <a:solidFill>
                  <a:srgbClr val="C00000"/>
                </a:solidFill>
                <a:ea typeface="Times New Roman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i="1" dirty="0" smtClean="0">
                <a:solidFill>
                  <a:srgbClr val="001746"/>
                </a:solidFill>
              </a:rPr>
              <a:t> </a:t>
            </a:r>
            <a:endParaRPr lang="ru-RU" sz="5400" i="1" dirty="0">
              <a:solidFill>
                <a:srgbClr val="001746"/>
              </a:solidFill>
            </a:endParaRPr>
          </a:p>
        </p:txBody>
      </p:sp>
      <p:pic>
        <p:nvPicPr>
          <p:cNvPr id="1026" name="Picture 2" descr="C:\Users\компьютер\Desktop\2022-2023\СЕМИНАР СДО, ДИРЕКТОРА и КОНФЕРЕНЦИЯ\Фото в НИВУ\педагоги 1.9.20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9856" r="2846"/>
          <a:stretch/>
        </p:blipFill>
        <p:spPr bwMode="auto">
          <a:xfrm>
            <a:off x="-20486784" y="4377703"/>
            <a:ext cx="6912768" cy="496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компьютер\Desktop\ИН конференция\Всероссийская конференция\МОЖЕТ ЭТ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4" y="645840"/>
            <a:ext cx="9146654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17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6260</TotalTime>
  <Words>519</Words>
  <Application>Microsoft Office PowerPoint</Application>
  <PresentationFormat>Экран (4:3)</PresentationFormat>
  <Paragraphs>104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         РАЗВИТИЕ ФУНКЦИОНАЛЬНОЙ ГРАМОТНОСТИ  ОБУЧАЮЩИХСЯ ПОСРЕДСТВОМ СОЗДАНИЯ ШКОЛЬНОЙ ГАЗЕТЫ  В РЕЖИМЕ «ЗДЕСЬ И СЕЙЧАС»</vt:lpstr>
      <vt:lpstr>СОДЕРЖАНИЕ  МАСТЕР-КЛАССА</vt:lpstr>
      <vt:lpstr>Презентация PowerPoint</vt:lpstr>
      <vt:lpstr>Презентация PowerPoint</vt:lpstr>
      <vt:lpstr>А У ВАС???</vt:lpstr>
      <vt:lpstr>  Миссия газеты</vt:lpstr>
      <vt:lpstr>  Миссия газеты</vt:lpstr>
      <vt:lpstr>Планирование номера газеты (планёрка)</vt:lpstr>
      <vt:lpstr>Работа в группах</vt:lpstr>
      <vt:lpstr>Внимательно изучаем предложенные материалы, выполняем задания</vt:lpstr>
      <vt:lpstr>Как мы  делали этот номер</vt:lpstr>
      <vt:lpstr> </vt:lpstr>
      <vt:lpstr>Презентация PowerPoint</vt:lpstr>
      <vt:lpstr>           РАЗВИТИЕ ФУНКЦИОНАЛЬНОЙ ГРАМОТНОСТИ  ОБУЧАЮЩИХСЯ ПОСРЕДСТВОМ СОЗДАНИЯ ШКОЛЬНОЙ ГАЗЕТЫ  В РЕЖИМЕ «ЗДЕСЬ И СЕЙЧАС»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компьютер</dc:creator>
  <cp:lastModifiedBy>Пользователь Windows</cp:lastModifiedBy>
  <cp:revision>233</cp:revision>
  <dcterms:created xsi:type="dcterms:W3CDTF">2022-10-31T22:51:43Z</dcterms:created>
  <dcterms:modified xsi:type="dcterms:W3CDTF">2024-08-29T04:54:13Z</dcterms:modified>
</cp:coreProperties>
</file>