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7" r:id="rId2"/>
  </p:sldMasterIdLst>
  <p:notesMasterIdLst>
    <p:notesMasterId r:id="rId29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12192000" cy="6858000"/>
  <p:notesSz cx="12192000" cy="6858000"/>
  <p:embeddedFontLst>
    <p:embeddedFont>
      <p:font typeface="Corbel" panose="020B0503020204020204" pitchFamily="34" charset="0"/>
      <p:regular r:id="rId30"/>
      <p:bold r:id="rId31"/>
      <p:italic r:id="rId32"/>
      <p:boldItalic r:id="rId33"/>
    </p:embeddedFont>
    <p:embeddedFont>
      <p:font typeface="Montserrat Light" panose="020B0604020202020204" charset="-52"/>
      <p:regular r:id="rId34"/>
      <p:bold r:id="rId35"/>
      <p:italic r:id="rId36"/>
      <p:boldItalic r:id="rId37"/>
    </p:embeddedFont>
    <p:embeddedFont>
      <p:font typeface="Calibri" panose="020F0502020204030204" pitchFamily="34" charset="0"/>
      <p:regular r:id="rId38"/>
      <p:bold r:id="rId39"/>
      <p:italic r:id="rId40"/>
      <p:boldItalic r:id="rId41"/>
    </p:embeddedFont>
    <p:embeddedFont>
      <p:font typeface="Tahoma" panose="020B0604030504040204" pitchFamily="34" charset="0"/>
      <p:regular r:id="rId42"/>
      <p:bold r:id="rId43"/>
    </p:embeddedFont>
    <p:embeddedFont>
      <p:font typeface="Lato Light" panose="020B0604020202020204" charset="0"/>
      <p:regular r:id="rId44"/>
      <p:bold r:id="rId45"/>
      <p:italic r:id="rId46"/>
      <p:boldItalic r:id="rId4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8" roundtripDataSignature="AMtx7miTpN/Ael1BsVKPHgwotvL992Nfb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-55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10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font" Target="fonts/font5.fntdata"/><Relationship Id="rId42" Type="http://schemas.openxmlformats.org/officeDocument/2006/relationships/font" Target="fonts/font13.fntdata"/><Relationship Id="rId47" Type="http://schemas.openxmlformats.org/officeDocument/2006/relationships/font" Target="fonts/font18.fntdata"/><Relationship Id="rId50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46" Type="http://schemas.openxmlformats.org/officeDocument/2006/relationships/font" Target="fonts/font17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41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font" Target="fonts/font11.fntdata"/><Relationship Id="rId45" Type="http://schemas.openxmlformats.org/officeDocument/2006/relationships/font" Target="fonts/font16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7.fntdata"/><Relationship Id="rId49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2.fntdata"/><Relationship Id="rId44" Type="http://schemas.openxmlformats.org/officeDocument/2006/relationships/font" Target="fonts/font15.fntdata"/><Relationship Id="rId52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font" Target="fonts/font14.fntdata"/><Relationship Id="rId48" Type="http://customschemas.google.com/relationships/presentationmetadata" Target="metadata"/><Relationship Id="rId8" Type="http://schemas.openxmlformats.org/officeDocument/2006/relationships/slide" Target="slides/slide6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5283200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6905625" y="0"/>
            <a:ext cx="5283200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513513"/>
            <a:ext cx="52832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2083541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32" name="Google Shape;132;p1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:notes"/>
          <p:cNvSpPr txBox="1">
            <a:spLocks noGrp="1"/>
          </p:cNvSpPr>
          <p:nvPr>
            <p:ph type="sldNum" idx="12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3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4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5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93" name="Google Shape;193;p6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6:notes"/>
          <p:cNvSpPr txBox="1">
            <a:spLocks noGrp="1"/>
          </p:cNvSpPr>
          <p:nvPr>
            <p:ph type="sldNum" idx="12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7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8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9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0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242" name="Google Shape;242;p11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11:notes"/>
          <p:cNvSpPr txBox="1">
            <a:spLocks noGrp="1"/>
          </p:cNvSpPr>
          <p:nvPr>
            <p:ph type="sldNum" idx="12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2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3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4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" name="Google Shape;27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15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291" name="Google Shape;291;p16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16:notes"/>
          <p:cNvSpPr txBox="1">
            <a:spLocks noGrp="1"/>
          </p:cNvSpPr>
          <p:nvPr>
            <p:ph type="sldNum" idx="12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16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17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18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1" name="Google Shape;311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19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0" name="Google Shape;320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20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21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1" name="Google Shape;341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22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5" name="Google Shape;355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3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372" name="Google Shape;372;p24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3" name="Google Shape;373;p24:notes"/>
          <p:cNvSpPr txBox="1">
            <a:spLocks noGrp="1"/>
          </p:cNvSpPr>
          <p:nvPr>
            <p:ph type="sldNum" idx="12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24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25:notes"/>
          <p:cNvSpPr txBox="1"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9" name="Google Shape;379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388" name="Google Shape;388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9" name="Google Shape;389;p2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ru-RU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26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TI _титульный слайд">
  <p:cSld name="NTI _титульный слайд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2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-505"/>
            <a:ext cx="12192000" cy="68590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84" y="-779"/>
            <a:ext cx="12190615" cy="685877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28"/>
          <p:cNvSpPr txBox="1">
            <a:spLocks noGrp="1"/>
          </p:cNvSpPr>
          <p:nvPr>
            <p:ph type="title"/>
          </p:nvPr>
        </p:nvSpPr>
        <p:spPr>
          <a:xfrm>
            <a:off x="5154081" y="2305696"/>
            <a:ext cx="5743805" cy="9660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925" rIns="0" bIns="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orbel"/>
              <a:buNone/>
              <a:defRPr sz="3200" b="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8"/>
          <p:cNvSpPr txBox="1">
            <a:spLocks noGrp="1"/>
          </p:cNvSpPr>
          <p:nvPr>
            <p:ph type="subTitle" idx="1"/>
          </p:nvPr>
        </p:nvSpPr>
        <p:spPr>
          <a:xfrm>
            <a:off x="5151928" y="3686796"/>
            <a:ext cx="5726245" cy="2731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925" rIns="0" bIns="0" anchor="t" anchorCtr="0">
            <a:spAutoFit/>
          </a:bodyPr>
          <a:lstStyle>
            <a:lvl1pPr lvl="0" algn="l">
              <a:lnSpc>
                <a:spcPct val="118750"/>
              </a:lnSpc>
              <a:spcBef>
                <a:spcPts val="1000"/>
              </a:spcBef>
              <a:spcAft>
                <a:spcPts val="0"/>
              </a:spcAft>
              <a:buClr>
                <a:srgbClr val="B5BBBF"/>
              </a:buClr>
              <a:buSzPts val="1600"/>
              <a:buFont typeface="Corbel"/>
              <a:buChar char="•"/>
              <a:defRPr sz="1600">
                <a:solidFill>
                  <a:srgbClr val="B5BBBF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0" name="Google Shape;20;p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42314" y="5584707"/>
            <a:ext cx="1833124" cy="6061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2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216760" y="3188276"/>
            <a:ext cx="1643208" cy="4806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2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344977" y="393649"/>
            <a:ext cx="7181721" cy="5746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2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65302" y="393649"/>
            <a:ext cx="1678827" cy="9202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ТО_фото+список">
  <p:cSld name="НТО_фото+список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9"/>
          <p:cNvSpPr txBox="1">
            <a:spLocks noGrp="1"/>
          </p:cNvSpPr>
          <p:nvPr>
            <p:ph type="ctrTitle"/>
          </p:nvPr>
        </p:nvSpPr>
        <p:spPr>
          <a:xfrm>
            <a:off x="6323425" y="780900"/>
            <a:ext cx="5215305" cy="349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925" rIns="0" bIns="0" anchor="b" anchorCtr="0">
            <a:sp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820"/>
              </a:buClr>
              <a:buSzPts val="3500"/>
              <a:buFont typeface="Tahoma"/>
              <a:buNone/>
              <a:defRPr sz="2400" b="1">
                <a:solidFill>
                  <a:srgbClr val="161B2E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9"/>
          <p:cNvSpPr txBox="1">
            <a:spLocks noGrp="1"/>
          </p:cNvSpPr>
          <p:nvPr>
            <p:ph type="body" idx="1"/>
          </p:nvPr>
        </p:nvSpPr>
        <p:spPr>
          <a:xfrm>
            <a:off x="4953839" y="2339160"/>
            <a:ext cx="6603628" cy="4040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75" rIns="91425" bIns="45675" anchor="t" anchorCtr="0">
            <a:normAutofit/>
          </a:bodyPr>
          <a:lstStyle>
            <a:lvl1pPr marL="457200" lvl="0" indent="-3175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rbel"/>
              <a:buChar char="*"/>
              <a:defRPr sz="1400">
                <a:latin typeface="Corbel"/>
                <a:ea typeface="Corbel"/>
                <a:cs typeface="Corbel"/>
                <a:sym typeface="Corbe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900"/>
            </a:lvl9pPr>
          </a:lstStyle>
          <a:p>
            <a:endParaRPr/>
          </a:p>
        </p:txBody>
      </p:sp>
      <p:pic>
        <p:nvPicPr>
          <p:cNvPr id="27" name="Google Shape;27;p2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05938" y="333705"/>
            <a:ext cx="883347" cy="894390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29"/>
          <p:cNvSpPr>
            <a:spLocks noGrp="1"/>
          </p:cNvSpPr>
          <p:nvPr>
            <p:ph type="pic" idx="2"/>
          </p:nvPr>
        </p:nvSpPr>
        <p:spPr>
          <a:xfrm>
            <a:off x="0" y="1627830"/>
            <a:ext cx="4491613" cy="5230170"/>
          </a:xfrm>
          <a:prstGeom prst="rect">
            <a:avLst/>
          </a:prstGeom>
          <a:noFill/>
          <a:ln>
            <a:noFill/>
          </a:ln>
        </p:spPr>
      </p:sp>
      <p:sp>
        <p:nvSpPr>
          <p:cNvPr id="29" name="Google Shape;29;p29"/>
          <p:cNvSpPr txBox="1"/>
          <p:nvPr/>
        </p:nvSpPr>
        <p:spPr>
          <a:xfrm>
            <a:off x="11341722" y="6464809"/>
            <a:ext cx="431490" cy="230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r>
              <a:rPr lang="ru-RU"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 </a:t>
            </a:r>
            <a:endParaRPr sz="3600" b="0" i="0" u="none" strike="noStrike" cap="none">
              <a:solidFill>
                <a:schemeClr val="dk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TI_2 столбца">
  <p:cSld name="НТО_текст+список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0"/>
          <p:cNvSpPr txBox="1">
            <a:spLocks noGrp="1"/>
          </p:cNvSpPr>
          <p:nvPr>
            <p:ph type="subTitle" idx="1"/>
          </p:nvPr>
        </p:nvSpPr>
        <p:spPr>
          <a:xfrm>
            <a:off x="605939" y="1440337"/>
            <a:ext cx="10951528" cy="459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700" tIns="54325" rIns="108700" bIns="54325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>
                <a:latin typeface="Corbel"/>
                <a:ea typeface="Corbel"/>
                <a:cs typeface="Corbel"/>
                <a:sym typeface="Corbel"/>
              </a:defRPr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30"/>
          <p:cNvSpPr txBox="1">
            <a:spLocks noGrp="1"/>
          </p:cNvSpPr>
          <p:nvPr>
            <p:ph type="body" idx="2"/>
          </p:nvPr>
        </p:nvSpPr>
        <p:spPr>
          <a:xfrm>
            <a:off x="6479242" y="2339160"/>
            <a:ext cx="5078223" cy="4040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75" rIns="91425" bIns="456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rbel"/>
              <a:buChar char="*"/>
              <a:defRPr sz="1400">
                <a:latin typeface="Corbel"/>
                <a:ea typeface="Corbel"/>
                <a:cs typeface="Corbel"/>
                <a:sym typeface="Corbe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900"/>
            </a:lvl9pPr>
          </a:lstStyle>
          <a:p>
            <a:endParaRPr/>
          </a:p>
        </p:txBody>
      </p:sp>
      <p:sp>
        <p:nvSpPr>
          <p:cNvPr id="33" name="Google Shape;33;p30"/>
          <p:cNvSpPr txBox="1">
            <a:spLocks noGrp="1"/>
          </p:cNvSpPr>
          <p:nvPr>
            <p:ph type="body" idx="3"/>
          </p:nvPr>
        </p:nvSpPr>
        <p:spPr>
          <a:xfrm>
            <a:off x="605939" y="2339160"/>
            <a:ext cx="5078223" cy="4040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75" rIns="91425" bIns="456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>
                <a:latin typeface="Corbel"/>
                <a:ea typeface="Corbel"/>
                <a:cs typeface="Corbel"/>
                <a:sym typeface="Corbe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900"/>
            </a:lvl9pPr>
          </a:lstStyle>
          <a:p>
            <a:endParaRPr/>
          </a:p>
        </p:txBody>
      </p:sp>
      <p:pic>
        <p:nvPicPr>
          <p:cNvPr id="34" name="Google Shape;34;p3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05938" y="333705"/>
            <a:ext cx="883347" cy="894390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30"/>
          <p:cNvSpPr txBox="1"/>
          <p:nvPr/>
        </p:nvSpPr>
        <p:spPr>
          <a:xfrm>
            <a:off x="11341722" y="6464809"/>
            <a:ext cx="431490" cy="230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r>
              <a:rPr lang="ru-RU"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 </a:t>
            </a:r>
            <a:endParaRPr sz="3600" b="0" i="0" u="none" strike="noStrike" cap="none">
              <a:solidFill>
                <a:schemeClr val="dk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36" name="Google Shape;36;p30"/>
          <p:cNvSpPr txBox="1">
            <a:spLocks noGrp="1"/>
          </p:cNvSpPr>
          <p:nvPr>
            <p:ph type="ctrTitle"/>
          </p:nvPr>
        </p:nvSpPr>
        <p:spPr>
          <a:xfrm>
            <a:off x="6323425" y="780900"/>
            <a:ext cx="5215305" cy="349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925" rIns="0" bIns="0" anchor="b" anchorCtr="0">
            <a:sp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820"/>
              </a:buClr>
              <a:buSzPts val="3500"/>
              <a:buFont typeface="Tahoma"/>
              <a:buNone/>
              <a:defRPr sz="2400" b="1">
                <a:solidFill>
                  <a:srgbClr val="161B2E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ТО _титульный слайд">
  <p:cSld name="НТО _титульный слайд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Google Shape;38;p3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-503"/>
            <a:ext cx="12192000" cy="685900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39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86" y="-780"/>
            <a:ext cx="12190615" cy="685878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40;p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5303" y="502976"/>
            <a:ext cx="1551458" cy="1202798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33"/>
          <p:cNvSpPr txBox="1">
            <a:spLocks noGrp="1"/>
          </p:cNvSpPr>
          <p:nvPr>
            <p:ph type="title"/>
          </p:nvPr>
        </p:nvSpPr>
        <p:spPr>
          <a:xfrm>
            <a:off x="5154082" y="2305698"/>
            <a:ext cx="5743805" cy="9660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925" rIns="0" bIns="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orbel"/>
              <a:buNone/>
              <a:defRPr sz="3200" b="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3"/>
          <p:cNvSpPr txBox="1">
            <a:spLocks noGrp="1"/>
          </p:cNvSpPr>
          <p:nvPr>
            <p:ph type="subTitle" idx="1"/>
          </p:nvPr>
        </p:nvSpPr>
        <p:spPr>
          <a:xfrm>
            <a:off x="5151929" y="3686801"/>
            <a:ext cx="5726245" cy="286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925" rIns="0" bIns="0" anchor="t" anchorCtr="0">
            <a:spAutoFit/>
          </a:bodyPr>
          <a:lstStyle>
            <a:lvl1pPr lvl="0" algn="l">
              <a:lnSpc>
                <a:spcPct val="118750"/>
              </a:lnSpc>
              <a:spcBef>
                <a:spcPts val="1000"/>
              </a:spcBef>
              <a:spcAft>
                <a:spcPts val="0"/>
              </a:spcAft>
              <a:buClr>
                <a:srgbClr val="B5BBBF"/>
              </a:buClr>
              <a:buSzPts val="1600"/>
              <a:buFont typeface="Corbel"/>
              <a:buChar char="*"/>
              <a:defRPr sz="1600">
                <a:solidFill>
                  <a:srgbClr val="B5BBBF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43" name="Google Shape;43;p3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442315" y="5584714"/>
            <a:ext cx="1833123" cy="606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3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216761" y="3188284"/>
            <a:ext cx="1643208" cy="480668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3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376690" y="301939"/>
            <a:ext cx="7150007" cy="7736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ТО_текст+список">
  <p:cSld name="НТО_текст+список 2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4"/>
          <p:cNvSpPr txBox="1">
            <a:spLocks noGrp="1"/>
          </p:cNvSpPr>
          <p:nvPr>
            <p:ph type="subTitle" idx="1"/>
          </p:nvPr>
        </p:nvSpPr>
        <p:spPr>
          <a:xfrm>
            <a:off x="605939" y="1440337"/>
            <a:ext cx="10951528" cy="459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700" tIns="54325" rIns="108700" bIns="54325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>
                <a:latin typeface="Corbel"/>
                <a:ea typeface="Corbel"/>
                <a:cs typeface="Corbel"/>
                <a:sym typeface="Corbel"/>
              </a:defRPr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34"/>
          <p:cNvSpPr txBox="1">
            <a:spLocks noGrp="1"/>
          </p:cNvSpPr>
          <p:nvPr>
            <p:ph type="body" idx="2"/>
          </p:nvPr>
        </p:nvSpPr>
        <p:spPr>
          <a:xfrm>
            <a:off x="6479242" y="2339160"/>
            <a:ext cx="5078223" cy="4040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75" rIns="91425" bIns="456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rbel"/>
              <a:buChar char="*"/>
              <a:defRPr sz="1400">
                <a:latin typeface="Corbel"/>
                <a:ea typeface="Corbel"/>
                <a:cs typeface="Corbel"/>
                <a:sym typeface="Corbe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900"/>
            </a:lvl9pPr>
          </a:lstStyle>
          <a:p>
            <a:endParaRPr/>
          </a:p>
        </p:txBody>
      </p:sp>
      <p:sp>
        <p:nvSpPr>
          <p:cNvPr id="49" name="Google Shape;49;p34"/>
          <p:cNvSpPr txBox="1">
            <a:spLocks noGrp="1"/>
          </p:cNvSpPr>
          <p:nvPr>
            <p:ph type="body" idx="3"/>
          </p:nvPr>
        </p:nvSpPr>
        <p:spPr>
          <a:xfrm>
            <a:off x="605939" y="2339160"/>
            <a:ext cx="5078223" cy="4040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75" rIns="91425" bIns="456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>
                <a:latin typeface="Corbel"/>
                <a:ea typeface="Corbel"/>
                <a:cs typeface="Corbel"/>
                <a:sym typeface="Corbe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900"/>
            </a:lvl9pPr>
          </a:lstStyle>
          <a:p>
            <a:endParaRPr/>
          </a:p>
        </p:txBody>
      </p:sp>
      <p:pic>
        <p:nvPicPr>
          <p:cNvPr id="50" name="Google Shape;50;p3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05938" y="333705"/>
            <a:ext cx="883347" cy="894390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51;p34"/>
          <p:cNvSpPr txBox="1"/>
          <p:nvPr/>
        </p:nvSpPr>
        <p:spPr>
          <a:xfrm>
            <a:off x="11341722" y="6464809"/>
            <a:ext cx="431490" cy="230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r>
              <a:rPr lang="ru-RU"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 </a:t>
            </a:r>
            <a:endParaRPr sz="3600" b="0" i="0" u="none" strike="noStrike" cap="none">
              <a:solidFill>
                <a:schemeClr val="dk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52" name="Google Shape;52;p34"/>
          <p:cNvSpPr txBox="1">
            <a:spLocks noGrp="1"/>
          </p:cNvSpPr>
          <p:nvPr>
            <p:ph type="ctrTitle"/>
          </p:nvPr>
        </p:nvSpPr>
        <p:spPr>
          <a:xfrm>
            <a:off x="6323425" y="780900"/>
            <a:ext cx="5215305" cy="349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925" rIns="0" bIns="0" anchor="b" anchorCtr="0">
            <a:sp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820"/>
              </a:buClr>
              <a:buSzPts val="3500"/>
              <a:buFont typeface="Tahoma"/>
              <a:buNone/>
              <a:defRPr sz="2400" b="1">
                <a:solidFill>
                  <a:srgbClr val="161B2E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ТО_текст+фото 01">
  <p:cSld name="НТО_текст+фото 01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3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05938" y="333705"/>
            <a:ext cx="883347" cy="89439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35"/>
          <p:cNvSpPr txBox="1">
            <a:spLocks noGrp="1"/>
          </p:cNvSpPr>
          <p:nvPr>
            <p:ph type="body" idx="1"/>
          </p:nvPr>
        </p:nvSpPr>
        <p:spPr>
          <a:xfrm>
            <a:off x="606425" y="1701806"/>
            <a:ext cx="10902950" cy="23272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rbel"/>
              <a:buChar char="•"/>
              <a:defRPr sz="1400"/>
            </a:lvl1pPr>
            <a:lvl2pPr marL="914400" lvl="1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rbel"/>
              <a:buChar char="•"/>
              <a:defRPr sz="1400"/>
            </a:lvl2pPr>
            <a:lvl3pPr marL="1371600" lvl="2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rbel"/>
              <a:buChar char="•"/>
              <a:defRPr sz="1400"/>
            </a:lvl3pPr>
            <a:lvl4pPr marL="1828800" lvl="3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rbel"/>
              <a:buChar char="•"/>
              <a:defRPr sz="1400"/>
            </a:lvl4pPr>
            <a:lvl5pPr marL="2286000" lvl="4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rbel"/>
              <a:buChar char="•"/>
              <a:defRPr sz="14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35"/>
          <p:cNvSpPr>
            <a:spLocks noGrp="1"/>
          </p:cNvSpPr>
          <p:nvPr>
            <p:ph type="pic" idx="2"/>
          </p:nvPr>
        </p:nvSpPr>
        <p:spPr>
          <a:xfrm>
            <a:off x="0" y="4359356"/>
            <a:ext cx="12192000" cy="2498648"/>
          </a:xfrm>
          <a:prstGeom prst="rect">
            <a:avLst/>
          </a:prstGeom>
          <a:noFill/>
          <a:ln>
            <a:noFill/>
          </a:ln>
        </p:spPr>
      </p:sp>
      <p:sp>
        <p:nvSpPr>
          <p:cNvPr id="57" name="Google Shape;57;p35"/>
          <p:cNvSpPr txBox="1"/>
          <p:nvPr/>
        </p:nvSpPr>
        <p:spPr>
          <a:xfrm>
            <a:off x="11341722" y="6464809"/>
            <a:ext cx="431490" cy="230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r>
              <a:rPr lang="ru-RU"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 </a:t>
            </a:r>
            <a:endParaRPr sz="3600" b="0" i="0" u="none" strike="noStrike" cap="none">
              <a:solidFill>
                <a:schemeClr val="dk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58" name="Google Shape;58;p35"/>
          <p:cNvSpPr txBox="1">
            <a:spLocks noGrp="1"/>
          </p:cNvSpPr>
          <p:nvPr>
            <p:ph type="ctrTitle"/>
          </p:nvPr>
        </p:nvSpPr>
        <p:spPr>
          <a:xfrm>
            <a:off x="6323425" y="780900"/>
            <a:ext cx="5215305" cy="349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925" rIns="0" bIns="0" anchor="b" anchorCtr="0">
            <a:sp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820"/>
              </a:buClr>
              <a:buSzPts val="3500"/>
              <a:buFont typeface="Tahoma"/>
              <a:buNone/>
              <a:defRPr sz="2400" b="1">
                <a:solidFill>
                  <a:srgbClr val="161B2E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ТО_инфографика">
  <p:cSld name="НТО_инфографика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3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05938" y="333705"/>
            <a:ext cx="883347" cy="89439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36"/>
          <p:cNvSpPr>
            <a:spLocks noGrp="1"/>
          </p:cNvSpPr>
          <p:nvPr>
            <p:ph type="pic" idx="2"/>
          </p:nvPr>
        </p:nvSpPr>
        <p:spPr>
          <a:xfrm>
            <a:off x="0" y="1616156"/>
            <a:ext cx="12192000" cy="5241847"/>
          </a:xfrm>
          <a:prstGeom prst="rect">
            <a:avLst/>
          </a:prstGeom>
          <a:noFill/>
          <a:ln>
            <a:noFill/>
          </a:ln>
        </p:spPr>
      </p:sp>
      <p:sp>
        <p:nvSpPr>
          <p:cNvPr id="62" name="Google Shape;62;p36"/>
          <p:cNvSpPr txBox="1"/>
          <p:nvPr/>
        </p:nvSpPr>
        <p:spPr>
          <a:xfrm>
            <a:off x="11341722" y="6464809"/>
            <a:ext cx="431490" cy="230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r>
              <a:rPr lang="ru-RU"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 </a:t>
            </a:r>
            <a:endParaRPr sz="3600" b="0" i="0" u="none" strike="noStrike" cap="none">
              <a:solidFill>
                <a:schemeClr val="dk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63" name="Google Shape;63;p36"/>
          <p:cNvSpPr txBox="1">
            <a:spLocks noGrp="1"/>
          </p:cNvSpPr>
          <p:nvPr>
            <p:ph type="ctrTitle"/>
          </p:nvPr>
        </p:nvSpPr>
        <p:spPr>
          <a:xfrm>
            <a:off x="6323425" y="780900"/>
            <a:ext cx="5215305" cy="349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925" rIns="0" bIns="0" anchor="b" anchorCtr="0">
            <a:sp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820"/>
              </a:buClr>
              <a:buSzPts val="3500"/>
              <a:buFont typeface="Tahoma"/>
              <a:buNone/>
              <a:defRPr sz="2400" b="1">
                <a:solidFill>
                  <a:srgbClr val="161B2E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ТО_текст+фото 02">
  <p:cSld name="НТО_текст+фото 02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3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05938" y="333705"/>
            <a:ext cx="883347" cy="89439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37"/>
          <p:cNvSpPr txBox="1">
            <a:spLocks noGrp="1"/>
          </p:cNvSpPr>
          <p:nvPr>
            <p:ph type="body" idx="1"/>
          </p:nvPr>
        </p:nvSpPr>
        <p:spPr>
          <a:xfrm>
            <a:off x="605938" y="1776548"/>
            <a:ext cx="4805850" cy="46671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37"/>
          <p:cNvSpPr>
            <a:spLocks noGrp="1"/>
          </p:cNvSpPr>
          <p:nvPr>
            <p:ph type="pic" idx="2"/>
          </p:nvPr>
        </p:nvSpPr>
        <p:spPr>
          <a:xfrm>
            <a:off x="5889626" y="1776221"/>
            <a:ext cx="6302375" cy="2538413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7"/>
          <p:cNvSpPr>
            <a:spLocks noGrp="1"/>
          </p:cNvSpPr>
          <p:nvPr>
            <p:ph type="pic" idx="3"/>
          </p:nvPr>
        </p:nvSpPr>
        <p:spPr>
          <a:xfrm>
            <a:off x="5889626" y="4314630"/>
            <a:ext cx="6302375" cy="2543370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37"/>
          <p:cNvSpPr txBox="1"/>
          <p:nvPr/>
        </p:nvSpPr>
        <p:spPr>
          <a:xfrm>
            <a:off x="11341722" y="6464809"/>
            <a:ext cx="431490" cy="230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r>
              <a:rPr lang="ru-RU"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 </a:t>
            </a:r>
            <a:endParaRPr sz="3600" b="0" i="0" u="none" strike="noStrike" cap="none">
              <a:solidFill>
                <a:schemeClr val="dk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70" name="Google Shape;70;p37"/>
          <p:cNvSpPr txBox="1">
            <a:spLocks noGrp="1"/>
          </p:cNvSpPr>
          <p:nvPr>
            <p:ph type="ctrTitle"/>
          </p:nvPr>
        </p:nvSpPr>
        <p:spPr>
          <a:xfrm>
            <a:off x="6323425" y="780900"/>
            <a:ext cx="5215305" cy="349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925" rIns="0" bIns="0" anchor="b" anchorCtr="0">
            <a:sp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820"/>
              </a:buClr>
              <a:buSzPts val="3500"/>
              <a:buFont typeface="Tahoma"/>
              <a:buNone/>
              <a:defRPr sz="2400" b="1">
                <a:solidFill>
                  <a:srgbClr val="161B2E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NTI_разделительный слайд" type="title">
  <p:cSld name="TITLE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3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801" y="2725"/>
            <a:ext cx="12190200" cy="6855275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32"/>
          <p:cNvSpPr txBox="1">
            <a:spLocks noGrp="1"/>
          </p:cNvSpPr>
          <p:nvPr>
            <p:ph type="ctrTitle"/>
          </p:nvPr>
        </p:nvSpPr>
        <p:spPr>
          <a:xfrm>
            <a:off x="5575610" y="4908550"/>
            <a:ext cx="3546164" cy="1017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925" rIns="0" bIns="0" anchor="ctr" anchorCtr="0">
            <a:spAutoFit/>
          </a:bodyPr>
          <a:lstStyle>
            <a:lvl1pPr lvl="0" algn="r">
              <a:lnSpc>
                <a:spcPct val="102702"/>
              </a:lnSpc>
              <a:spcBef>
                <a:spcPts val="0"/>
              </a:spcBef>
              <a:spcAft>
                <a:spcPts val="0"/>
              </a:spcAft>
              <a:buClr>
                <a:srgbClr val="00B8EC"/>
              </a:buClr>
              <a:buSzPts val="3700"/>
              <a:buFont typeface="Tahoma"/>
              <a:buNone/>
              <a:defRPr sz="3700">
                <a:solidFill>
                  <a:srgbClr val="00B8EC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2"/>
          <p:cNvSpPr txBox="1">
            <a:spLocks noGrp="1"/>
          </p:cNvSpPr>
          <p:nvPr>
            <p:ph type="subTitle" idx="1"/>
          </p:nvPr>
        </p:nvSpPr>
        <p:spPr>
          <a:xfrm>
            <a:off x="9325400" y="4908550"/>
            <a:ext cx="985024" cy="1107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925" rIns="0" bIns="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B8EC"/>
              </a:buClr>
              <a:buSzPts val="8500"/>
              <a:buNone/>
              <a:defRPr sz="8500">
                <a:solidFill>
                  <a:srgbClr val="00B8EC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81" name="Google Shape;81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5302" y="393649"/>
            <a:ext cx="1678827" cy="9202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TI _титульный слайд">
  <p:cSld name="NTI _титульный слайд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3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-505"/>
            <a:ext cx="12192000" cy="6859008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84" y="-779"/>
            <a:ext cx="12190615" cy="6858779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38"/>
          <p:cNvSpPr txBox="1">
            <a:spLocks noGrp="1"/>
          </p:cNvSpPr>
          <p:nvPr>
            <p:ph type="title"/>
          </p:nvPr>
        </p:nvSpPr>
        <p:spPr>
          <a:xfrm>
            <a:off x="5154081" y="2305696"/>
            <a:ext cx="5743805" cy="9660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925" rIns="0" bIns="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orbel"/>
              <a:buNone/>
              <a:defRPr sz="3200" b="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38"/>
          <p:cNvSpPr txBox="1">
            <a:spLocks noGrp="1"/>
          </p:cNvSpPr>
          <p:nvPr>
            <p:ph type="subTitle" idx="1"/>
          </p:nvPr>
        </p:nvSpPr>
        <p:spPr>
          <a:xfrm>
            <a:off x="5151928" y="3686796"/>
            <a:ext cx="5726245" cy="2731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925" rIns="0" bIns="0" anchor="t" anchorCtr="0">
            <a:spAutoFit/>
          </a:bodyPr>
          <a:lstStyle>
            <a:lvl1pPr lvl="0" algn="l">
              <a:lnSpc>
                <a:spcPct val="118750"/>
              </a:lnSpc>
              <a:spcBef>
                <a:spcPts val="1000"/>
              </a:spcBef>
              <a:spcAft>
                <a:spcPts val="0"/>
              </a:spcAft>
              <a:buClr>
                <a:srgbClr val="B5BBBF"/>
              </a:buClr>
              <a:buSzPts val="1600"/>
              <a:buFont typeface="Corbel"/>
              <a:buChar char="•"/>
              <a:defRPr sz="1600">
                <a:solidFill>
                  <a:srgbClr val="B5BBBF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87" name="Google Shape;87;p3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42314" y="5584707"/>
            <a:ext cx="1833124" cy="606144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3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216760" y="3188276"/>
            <a:ext cx="1643208" cy="4806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3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344977" y="393649"/>
            <a:ext cx="7181721" cy="574659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3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65302" y="393649"/>
            <a:ext cx="1678827" cy="9202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TI_разделительный слайд">
  <p:cSld name="NTI_разделительный слайд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3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-505"/>
            <a:ext cx="12192000" cy="6859008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39"/>
          <p:cNvSpPr txBox="1">
            <a:spLocks noGrp="1"/>
          </p:cNvSpPr>
          <p:nvPr>
            <p:ph type="ctrTitle"/>
          </p:nvPr>
        </p:nvSpPr>
        <p:spPr>
          <a:xfrm>
            <a:off x="5575610" y="4908550"/>
            <a:ext cx="5224662" cy="1017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925" rIns="0" bIns="0" anchor="ctr" anchorCtr="0">
            <a:spAutoFit/>
          </a:bodyPr>
          <a:lstStyle>
            <a:lvl1pPr lvl="0" algn="r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Clr>
                <a:srgbClr val="00B8EC"/>
              </a:buClr>
              <a:buSzPts val="3200"/>
              <a:buFont typeface="Corbel"/>
              <a:buNone/>
              <a:defRPr sz="3200">
                <a:solidFill>
                  <a:srgbClr val="00B8EC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94" name="Google Shape;94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5302" y="393649"/>
            <a:ext cx="1678827" cy="9202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TI_2 столбца">
  <p:cSld name="NTI_2 столбца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0"/>
          <p:cNvSpPr txBox="1">
            <a:spLocks noGrp="1"/>
          </p:cNvSpPr>
          <p:nvPr>
            <p:ph type="subTitle" idx="1"/>
          </p:nvPr>
        </p:nvSpPr>
        <p:spPr>
          <a:xfrm>
            <a:off x="605938" y="1474842"/>
            <a:ext cx="10915189" cy="327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725" tIns="54350" rIns="108725" bIns="5435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>
                <a:latin typeface="Corbel"/>
                <a:ea typeface="Corbel"/>
                <a:cs typeface="Corbel"/>
                <a:sym typeface="Corbel"/>
              </a:defRPr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7" name="Google Shape;97;p40"/>
          <p:cNvSpPr txBox="1">
            <a:spLocks noGrp="1"/>
          </p:cNvSpPr>
          <p:nvPr>
            <p:ph type="ctrTitle"/>
          </p:nvPr>
        </p:nvSpPr>
        <p:spPr>
          <a:xfrm>
            <a:off x="6305822" y="407892"/>
            <a:ext cx="5215305" cy="8202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925" rIns="0" bIns="0" anchor="b" anchorCtr="0">
            <a:sp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Corbel"/>
              <a:buNone/>
              <a:defRPr sz="2800" b="1">
                <a:solidFill>
                  <a:schemeClr val="accent6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40"/>
          <p:cNvSpPr txBox="1">
            <a:spLocks noGrp="1"/>
          </p:cNvSpPr>
          <p:nvPr>
            <p:ph type="body" idx="2"/>
          </p:nvPr>
        </p:nvSpPr>
        <p:spPr>
          <a:xfrm>
            <a:off x="6227158" y="2485071"/>
            <a:ext cx="5078224" cy="3605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homa"/>
              <a:buChar char="•"/>
              <a:defRPr sz="1400">
                <a:latin typeface="Tahoma"/>
                <a:ea typeface="Tahoma"/>
                <a:cs typeface="Tahoma"/>
                <a:sym typeface="Tahoma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99" name="Google Shape;99;p40"/>
          <p:cNvSpPr txBox="1">
            <a:spLocks noGrp="1"/>
          </p:cNvSpPr>
          <p:nvPr>
            <p:ph type="body" idx="3"/>
          </p:nvPr>
        </p:nvSpPr>
        <p:spPr>
          <a:xfrm>
            <a:off x="605938" y="2485071"/>
            <a:ext cx="5078224" cy="3605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0" name="Google Shape;100;p40"/>
          <p:cNvSpPr txBox="1"/>
          <p:nvPr/>
        </p:nvSpPr>
        <p:spPr>
          <a:xfrm>
            <a:off x="11089637" y="6424613"/>
            <a:ext cx="431490" cy="230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r>
              <a:rPr lang="ru-RU"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 </a:t>
            </a:r>
            <a:endParaRPr/>
          </a:p>
        </p:txBody>
      </p:sp>
      <p:pic>
        <p:nvPicPr>
          <p:cNvPr id="101" name="Google Shape;101;p4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05939" y="568170"/>
            <a:ext cx="1127628" cy="6181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et the team of 2">
  <p:cSld name="4_Meet the team of 2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1"/>
          <p:cNvSpPr>
            <a:spLocks noGrp="1"/>
          </p:cNvSpPr>
          <p:nvPr>
            <p:ph type="pic" idx="2"/>
          </p:nvPr>
        </p:nvSpPr>
        <p:spPr>
          <a:xfrm>
            <a:off x="6093778" y="1530229"/>
            <a:ext cx="6093777" cy="4080511"/>
          </a:xfrm>
          <a:prstGeom prst="rect">
            <a:avLst/>
          </a:prstGeom>
          <a:noFill/>
          <a:ln>
            <a:noFill/>
          </a:ln>
        </p:spPr>
      </p:sp>
      <p:sp>
        <p:nvSpPr>
          <p:cNvPr id="104" name="Google Shape;104;p41"/>
          <p:cNvSpPr>
            <a:spLocks noGrp="1"/>
          </p:cNvSpPr>
          <p:nvPr>
            <p:ph type="pic" idx="3"/>
          </p:nvPr>
        </p:nvSpPr>
        <p:spPr>
          <a:xfrm>
            <a:off x="1" y="1530229"/>
            <a:ext cx="6093777" cy="4080511"/>
          </a:xfrm>
          <a:prstGeom prst="rect">
            <a:avLst/>
          </a:prstGeom>
          <a:noFill/>
          <a:ln>
            <a:noFill/>
          </a:ln>
        </p:spPr>
      </p:sp>
      <p:sp>
        <p:nvSpPr>
          <p:cNvPr id="105" name="Google Shape;105;p41"/>
          <p:cNvSpPr txBox="1">
            <a:spLocks noGrp="1"/>
          </p:cNvSpPr>
          <p:nvPr>
            <p:ph type="body" idx="1"/>
          </p:nvPr>
        </p:nvSpPr>
        <p:spPr>
          <a:xfrm>
            <a:off x="670873" y="5691079"/>
            <a:ext cx="9144000" cy="7335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>
                <a:latin typeface="Corbel"/>
                <a:ea typeface="Corbel"/>
                <a:cs typeface="Corbel"/>
                <a:sym typeface="Corbe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6" name="Google Shape;106;p41"/>
          <p:cNvSpPr txBox="1">
            <a:spLocks noGrp="1"/>
          </p:cNvSpPr>
          <p:nvPr>
            <p:ph type="ctrTitle"/>
          </p:nvPr>
        </p:nvSpPr>
        <p:spPr>
          <a:xfrm>
            <a:off x="2442062" y="757198"/>
            <a:ext cx="9144000" cy="41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925" rIns="0" bIns="0" anchor="b" anchorCtr="0">
            <a:sp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Corbel"/>
              <a:buNone/>
              <a:defRPr sz="2800" b="1">
                <a:solidFill>
                  <a:schemeClr val="accent6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41"/>
          <p:cNvSpPr txBox="1"/>
          <p:nvPr/>
        </p:nvSpPr>
        <p:spPr>
          <a:xfrm>
            <a:off x="11089637" y="6424613"/>
            <a:ext cx="431490" cy="230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r>
              <a:rPr lang="ru-RU"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 </a:t>
            </a:r>
            <a:endParaRPr/>
          </a:p>
        </p:txBody>
      </p:sp>
      <p:pic>
        <p:nvPicPr>
          <p:cNvPr id="108" name="Google Shape;108;p4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05939" y="568170"/>
            <a:ext cx="1127628" cy="6181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">
  <p:cSld name="1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2"/>
          <p:cNvSpPr txBox="1"/>
          <p:nvPr/>
        </p:nvSpPr>
        <p:spPr>
          <a:xfrm>
            <a:off x="11110913" y="6424613"/>
            <a:ext cx="388937" cy="23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9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‹#›</a:t>
            </a:fld>
            <a:r>
              <a:rPr lang="ru-RU" sz="9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 </a:t>
            </a:r>
            <a:endParaRPr/>
          </a:p>
        </p:txBody>
      </p:sp>
      <p:sp>
        <p:nvSpPr>
          <p:cNvPr id="111" name="Google Shape;111;p42"/>
          <p:cNvSpPr txBox="1"/>
          <p:nvPr/>
        </p:nvSpPr>
        <p:spPr>
          <a:xfrm>
            <a:off x="11089637" y="6424613"/>
            <a:ext cx="431490" cy="230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r>
              <a:rPr lang="ru-RU"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 </a:t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ехноГТО_текст+фото 01">
  <p:cSld name="ТехноГТО_текст+фото 01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4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4312" y="0"/>
            <a:ext cx="12214475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43"/>
          <p:cNvPicPr preferRelativeResize="0"/>
          <p:nvPr/>
        </p:nvPicPr>
        <p:blipFill rotWithShape="1">
          <a:blip r:embed="rId3">
            <a:alphaModFix/>
          </a:blip>
          <a:srcRect r="-3190" b="63566"/>
          <a:stretch/>
        </p:blipFill>
        <p:spPr>
          <a:xfrm>
            <a:off x="8592859" y="4359349"/>
            <a:ext cx="3059210" cy="2498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43"/>
          <p:cNvPicPr preferRelativeResize="0"/>
          <p:nvPr/>
        </p:nvPicPr>
        <p:blipFill rotWithShape="1">
          <a:blip r:embed="rId4">
            <a:alphaModFix/>
          </a:blip>
          <a:srcRect l="23420"/>
          <a:stretch/>
        </p:blipFill>
        <p:spPr>
          <a:xfrm>
            <a:off x="0" y="3429000"/>
            <a:ext cx="5332025" cy="300990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43"/>
          <p:cNvSpPr txBox="1">
            <a:spLocks noGrp="1"/>
          </p:cNvSpPr>
          <p:nvPr>
            <p:ph type="body" idx="1"/>
          </p:nvPr>
        </p:nvSpPr>
        <p:spPr>
          <a:xfrm>
            <a:off x="606425" y="1701800"/>
            <a:ext cx="10902950" cy="2327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7" name="Google Shape;117;p43"/>
          <p:cNvSpPr>
            <a:spLocks noGrp="1"/>
          </p:cNvSpPr>
          <p:nvPr>
            <p:ph type="pic" idx="2"/>
          </p:nvPr>
        </p:nvSpPr>
        <p:spPr>
          <a:xfrm>
            <a:off x="0" y="4359349"/>
            <a:ext cx="12192000" cy="2498651"/>
          </a:xfrm>
          <a:prstGeom prst="rect">
            <a:avLst/>
          </a:prstGeom>
          <a:noFill/>
          <a:ln>
            <a:noFill/>
          </a:ln>
        </p:spPr>
      </p:sp>
      <p:sp>
        <p:nvSpPr>
          <p:cNvPr id="118" name="Google Shape;118;p43"/>
          <p:cNvSpPr txBox="1"/>
          <p:nvPr/>
        </p:nvSpPr>
        <p:spPr>
          <a:xfrm>
            <a:off x="11341721" y="6464806"/>
            <a:ext cx="431490" cy="230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r>
              <a:rPr lang="ru-RU"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 </a:t>
            </a:r>
            <a:endParaRPr/>
          </a:p>
        </p:txBody>
      </p:sp>
      <p:pic>
        <p:nvPicPr>
          <p:cNvPr id="119" name="Google Shape;119;p4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4921" y="746493"/>
            <a:ext cx="1135717" cy="481602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43"/>
          <p:cNvSpPr txBox="1">
            <a:spLocks noGrp="1"/>
          </p:cNvSpPr>
          <p:nvPr>
            <p:ph type="ctrTitle"/>
          </p:nvPr>
        </p:nvSpPr>
        <p:spPr>
          <a:xfrm>
            <a:off x="6342161" y="823206"/>
            <a:ext cx="5215305" cy="404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925" rIns="0" bIns="0" anchor="b" anchorCtr="0">
            <a:sp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820"/>
              </a:buClr>
              <a:buSzPts val="3500"/>
              <a:buFont typeface="Tahoma"/>
              <a:buNone/>
              <a:defRPr sz="2800" b="1">
                <a:solidFill>
                  <a:srgbClr val="161B2E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ехноГТО_инфографика">
  <p:cSld name="ТехноГТО_инфографика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4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4312" y="0"/>
            <a:ext cx="1221447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44"/>
          <p:cNvSpPr txBox="1"/>
          <p:nvPr/>
        </p:nvSpPr>
        <p:spPr>
          <a:xfrm>
            <a:off x="4957089" y="840975"/>
            <a:ext cx="6552063" cy="404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925" rIns="0" bIns="0" anchor="b" anchorCtr="0">
            <a:sp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600"/>
              <a:buFont typeface="Tahoma"/>
              <a:buNone/>
            </a:pPr>
            <a:endParaRPr sz="2800" b="1" i="0" u="none" strike="noStrike" cap="none">
              <a:solidFill>
                <a:srgbClr val="161B2E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24" name="Google Shape;124;p44"/>
          <p:cNvSpPr>
            <a:spLocks noGrp="1"/>
          </p:cNvSpPr>
          <p:nvPr>
            <p:ph type="pic" idx="2"/>
          </p:nvPr>
        </p:nvSpPr>
        <p:spPr>
          <a:xfrm>
            <a:off x="0" y="1616149"/>
            <a:ext cx="12192000" cy="5241851"/>
          </a:xfrm>
          <a:prstGeom prst="rect">
            <a:avLst/>
          </a:prstGeom>
          <a:noFill/>
          <a:ln>
            <a:noFill/>
          </a:ln>
        </p:spPr>
      </p:sp>
      <p:sp>
        <p:nvSpPr>
          <p:cNvPr id="125" name="Google Shape;125;p44"/>
          <p:cNvSpPr txBox="1"/>
          <p:nvPr/>
        </p:nvSpPr>
        <p:spPr>
          <a:xfrm>
            <a:off x="11341721" y="6464806"/>
            <a:ext cx="431490" cy="230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r>
              <a:rPr lang="ru-RU"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 </a:t>
            </a:r>
            <a:endParaRPr/>
          </a:p>
        </p:txBody>
      </p:sp>
      <p:pic>
        <p:nvPicPr>
          <p:cNvPr id="126" name="Google Shape;126;p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4921" y="746493"/>
            <a:ext cx="1135717" cy="4816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44"/>
          <p:cNvPicPr preferRelativeResize="0"/>
          <p:nvPr/>
        </p:nvPicPr>
        <p:blipFill rotWithShape="1">
          <a:blip r:embed="rId4">
            <a:alphaModFix/>
          </a:blip>
          <a:srcRect b="23565"/>
          <a:stretch/>
        </p:blipFill>
        <p:spPr>
          <a:xfrm>
            <a:off x="1785590" y="1616149"/>
            <a:ext cx="2964607" cy="5241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44"/>
          <p:cNvPicPr preferRelativeResize="0"/>
          <p:nvPr/>
        </p:nvPicPr>
        <p:blipFill rotWithShape="1">
          <a:blip r:embed="rId4">
            <a:alphaModFix/>
          </a:blip>
          <a:srcRect b="30735"/>
          <a:stretch/>
        </p:blipFill>
        <p:spPr>
          <a:xfrm rot="-5400000">
            <a:off x="8334599" y="2866754"/>
            <a:ext cx="2964607" cy="4750194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44"/>
          <p:cNvSpPr txBox="1">
            <a:spLocks noGrp="1"/>
          </p:cNvSpPr>
          <p:nvPr>
            <p:ph type="ctrTitle"/>
          </p:nvPr>
        </p:nvSpPr>
        <p:spPr>
          <a:xfrm>
            <a:off x="6342161" y="823206"/>
            <a:ext cx="5215305" cy="404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925" rIns="0" bIns="0" anchor="b" anchorCtr="0">
            <a:sp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820"/>
              </a:buClr>
              <a:buSzPts val="3500"/>
              <a:buFont typeface="Tahoma"/>
              <a:buNone/>
              <a:defRPr sz="2800" b="1">
                <a:solidFill>
                  <a:srgbClr val="161B2E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7"/>
          <p:cNvSpPr txBox="1">
            <a:spLocks noGrp="1"/>
          </p:cNvSpPr>
          <p:nvPr>
            <p:ph type="title"/>
          </p:nvPr>
        </p:nvSpPr>
        <p:spPr>
          <a:xfrm>
            <a:off x="838200" y="365123"/>
            <a:ext cx="10515600" cy="1325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orbel"/>
              <a:buNone/>
              <a:defRPr sz="4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7"/>
          <p:cNvSpPr txBox="1">
            <a:spLocks noGrp="1"/>
          </p:cNvSpPr>
          <p:nvPr>
            <p:ph type="body" idx="1"/>
          </p:nvPr>
        </p:nvSpPr>
        <p:spPr>
          <a:xfrm>
            <a:off x="838200" y="1825627"/>
            <a:ext cx="10515600" cy="4351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914400" marR="0" lvl="1" indent="-3746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•"/>
              <a:defRPr sz="23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1371600" marR="0" lvl="2" indent="-3619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828800" marR="0" lvl="3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2286000" marR="0" lvl="4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3200400" marR="0" lvl="6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3657600" marR="0" lvl="7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4114800" marR="0" lvl="8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12" name="Google Shape;12;p27"/>
          <p:cNvSpPr txBox="1">
            <a:spLocks noGrp="1"/>
          </p:cNvSpPr>
          <p:nvPr>
            <p:ph type="dt" idx="10"/>
          </p:nvPr>
        </p:nvSpPr>
        <p:spPr>
          <a:xfrm>
            <a:off x="838200" y="6356359"/>
            <a:ext cx="2743200" cy="365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13" name="Google Shape;13;p27"/>
          <p:cNvSpPr txBox="1">
            <a:spLocks noGrp="1"/>
          </p:cNvSpPr>
          <p:nvPr>
            <p:ph type="ftr" idx="11"/>
          </p:nvPr>
        </p:nvSpPr>
        <p:spPr>
          <a:xfrm>
            <a:off x="4038600" y="6356359"/>
            <a:ext cx="4114800" cy="365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14" name="Google Shape;14;p27"/>
          <p:cNvSpPr txBox="1">
            <a:spLocks noGrp="1"/>
          </p:cNvSpPr>
          <p:nvPr>
            <p:ph type="sldNum" idx="12"/>
          </p:nvPr>
        </p:nvSpPr>
        <p:spPr>
          <a:xfrm>
            <a:off x="8610600" y="6356359"/>
            <a:ext cx="2743200" cy="365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Tahoma"/>
              <a:buNone/>
              <a:defRPr sz="4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3" name="Google Shape;73;p3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74" name="Google Shape;74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75" name="Google Shape;75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76" name="Google Shape;76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ntcontest.ru/docs/%D0%9F%D0%BE%D0%BB%D0%BE%D0%B6%D0%B5%D0%BD%D0%B8%D0%B5%20%D0%9D%D0%A2%D0%9E.pdf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9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22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30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help@ntcontest.ru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png"/><Relationship Id="rId4" Type="http://schemas.openxmlformats.org/officeDocument/2006/relationships/image" Target="../media/image42.jp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vk.com/nticontest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.xml"/><Relationship Id="rId5" Type="http://schemas.openxmlformats.org/officeDocument/2006/relationships/hyperlink" Target="mailto:INFO@NTCONTEST.RU" TargetMode="External"/><Relationship Id="rId4" Type="http://schemas.openxmlformats.org/officeDocument/2006/relationships/hyperlink" Target="http://www.ntcontest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"/>
          <p:cNvSpPr txBox="1"/>
          <p:nvPr/>
        </p:nvSpPr>
        <p:spPr>
          <a:xfrm>
            <a:off x="2477595" y="4562426"/>
            <a:ext cx="2845105" cy="755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925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orbel"/>
              <a:buNone/>
            </a:pPr>
            <a:r>
              <a:rPr lang="ru-RU"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/>
            </a:r>
            <a:br>
              <a:rPr lang="ru-RU"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</a:br>
            <a:endParaRPr sz="1600" b="0" i="0" u="none" strike="noStrike" cap="none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6" name="Google Shape;136;p1"/>
          <p:cNvSpPr txBox="1"/>
          <p:nvPr/>
        </p:nvSpPr>
        <p:spPr>
          <a:xfrm>
            <a:off x="5303912" y="3429000"/>
            <a:ext cx="5472608" cy="1017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orbel"/>
              <a:buNone/>
            </a:pPr>
            <a:r>
              <a:rPr lang="ru-RU" sz="3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Инструкция </a:t>
            </a:r>
            <a:br>
              <a:rPr lang="ru-RU" sz="3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ru-RU" sz="3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по регистрации школ </a:t>
            </a:r>
            <a:br>
              <a:rPr lang="ru-RU" sz="3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ru-RU" sz="3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на портале НТО </a:t>
            </a:r>
            <a:br>
              <a:rPr lang="ru-RU" sz="3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ru-RU" sz="3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и приглашению учеников</a:t>
            </a:r>
            <a:br>
              <a:rPr lang="ru-RU" sz="3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ru-RU" sz="3600" b="1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/>
            </a:r>
            <a:br>
              <a:rPr lang="ru-RU" sz="3600" b="1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</a:br>
            <a:endParaRPr sz="3600" b="1" i="0" u="none" strike="noStrike" cap="non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"/>
          <p:cNvSpPr txBox="1">
            <a:spLocks noGrp="1"/>
          </p:cNvSpPr>
          <p:nvPr>
            <p:ph type="ctrTitle"/>
          </p:nvPr>
        </p:nvSpPr>
        <p:spPr>
          <a:xfrm>
            <a:off x="2351583" y="827124"/>
            <a:ext cx="8813127" cy="4010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925" rIns="0" bIns="0" anchor="b" anchorCtr="0">
            <a:sp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ru-RU">
                <a:solidFill>
                  <a:schemeClr val="dk1"/>
                </a:solidFill>
              </a:rPr>
              <a:t>Регистрация школы на портале НТО необходима:</a:t>
            </a:r>
            <a:endParaRPr/>
          </a:p>
        </p:txBody>
      </p:sp>
      <p:sp>
        <p:nvSpPr>
          <p:cNvPr id="142" name="Google Shape;142;p2"/>
          <p:cNvSpPr txBox="1"/>
          <p:nvPr/>
        </p:nvSpPr>
        <p:spPr>
          <a:xfrm>
            <a:off x="1343472" y="3160113"/>
            <a:ext cx="7344816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чтобы вы сами могли отслеживать результаты и успехи </a:t>
            </a:r>
            <a:r>
              <a:rPr lang="ru-RU"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участия учеников школы в НТО, получать данные для поддержки и развития талантов; </a:t>
            </a:r>
            <a:endParaRPr/>
          </a:p>
        </p:txBody>
      </p:sp>
      <p:sp>
        <p:nvSpPr>
          <p:cNvPr id="143" name="Google Shape;143;p2"/>
          <p:cNvSpPr txBox="1"/>
          <p:nvPr/>
        </p:nvSpPr>
        <p:spPr>
          <a:xfrm>
            <a:off x="1343471" y="4267712"/>
            <a:ext cx="705678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чтобы получить методические материалы </a:t>
            </a:r>
            <a:r>
              <a:rPr lang="ru-RU"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и рекомендации для вовлечения участников в НТО и развития инженерно-технического направления в своей школе. </a:t>
            </a:r>
            <a:endParaRPr/>
          </a:p>
        </p:txBody>
      </p:sp>
      <p:sp>
        <p:nvSpPr>
          <p:cNvPr id="144" name="Google Shape;144;p2"/>
          <p:cNvSpPr txBox="1"/>
          <p:nvPr/>
        </p:nvSpPr>
        <p:spPr>
          <a:xfrm>
            <a:off x="1343472" y="1988840"/>
            <a:ext cx="6984776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чтобы ученики вашей школы</a:t>
            </a:r>
            <a:r>
              <a:rPr lang="ru-RU"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, участвующие в НТО, были учтены и привязаны к вашей школе, а также правильно учтены в статистике региона;</a:t>
            </a:r>
            <a:endParaRPr/>
          </a:p>
        </p:txBody>
      </p:sp>
      <p:pic>
        <p:nvPicPr>
          <p:cNvPr id="145" name="Google Shape;145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1112" y="1988840"/>
            <a:ext cx="481832" cy="458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1112" y="3160113"/>
            <a:ext cx="481832" cy="458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1112" y="4267711"/>
            <a:ext cx="481832" cy="458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713816" y="4428359"/>
            <a:ext cx="2931687" cy="24296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10605" y="0"/>
            <a:ext cx="1905266" cy="15337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"/>
          <p:cNvSpPr txBox="1">
            <a:spLocks noGrp="1"/>
          </p:cNvSpPr>
          <p:nvPr>
            <p:ph type="ctrTitle"/>
          </p:nvPr>
        </p:nvSpPr>
        <p:spPr>
          <a:xfrm>
            <a:off x="1238745" y="744648"/>
            <a:ext cx="9925965" cy="404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925" rIns="0" bIns="0" anchor="b" anchorCtr="0">
            <a:sp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ru-RU">
                <a:solidFill>
                  <a:schemeClr val="accent1"/>
                </a:solidFill>
              </a:rPr>
              <a:t>Перед началом регистрации обратите внимание</a:t>
            </a:r>
            <a:endParaRPr/>
          </a:p>
        </p:txBody>
      </p:sp>
      <p:sp>
        <p:nvSpPr>
          <p:cNvPr id="155" name="Google Shape;155;p3"/>
          <p:cNvSpPr txBox="1"/>
          <p:nvPr/>
        </p:nvSpPr>
        <p:spPr>
          <a:xfrm>
            <a:off x="650161" y="2267667"/>
            <a:ext cx="1032529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rbel"/>
              <a:buChar char="•"/>
            </a:pPr>
            <a:r>
              <a:rPr lang="ru-RU"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Если вы сотрудник в </a:t>
            </a:r>
            <a:r>
              <a:rPr lang="ru-RU" sz="1400" b="1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организации дополнительного, дошкольного или высшего образования</a:t>
            </a:r>
            <a:r>
              <a:rPr lang="ru-RU"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, то вам </a:t>
            </a:r>
            <a:r>
              <a:rPr lang="ru-RU" sz="1400" b="1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не нужно пользоваться </a:t>
            </a:r>
            <a:r>
              <a:rPr lang="ru-RU"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данной инструкцией — ссылка и данный материал попали к вам по ошибке.</a:t>
            </a:r>
            <a:r>
              <a:rPr lang="ru-RU" sz="1400" b="0" i="0" u="none" strike="noStrike" cap="none">
                <a:solidFill>
                  <a:srgbClr val="FF0000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endParaRPr sz="14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56" name="Google Shape;156;p3"/>
          <p:cNvSpPr txBox="1"/>
          <p:nvPr/>
        </p:nvSpPr>
        <p:spPr>
          <a:xfrm>
            <a:off x="620347" y="1547588"/>
            <a:ext cx="1035511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Данная инструкция и регистрация предназначена только для общеобразовательных организаций (школ, лицеев, гимназий и т. п.). </a:t>
            </a:r>
            <a:endParaRPr sz="16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57" name="Google Shape;157;p3"/>
          <p:cNvSpPr txBox="1"/>
          <p:nvPr/>
        </p:nvSpPr>
        <p:spPr>
          <a:xfrm>
            <a:off x="673895" y="3471197"/>
            <a:ext cx="10583208" cy="10618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rbel"/>
              <a:buChar char="•"/>
            </a:pPr>
            <a:r>
              <a:rPr lang="ru-RU" sz="1400" b="1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ссылка для регистрации </a:t>
            </a:r>
            <a:r>
              <a:rPr lang="ru-RU"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(направляется координатором НТО вашего региона);</a:t>
            </a:r>
            <a:endParaRPr sz="14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rbel"/>
              <a:buChar char="•"/>
            </a:pPr>
            <a:r>
              <a:rPr lang="ru-RU" sz="1400" b="1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ИНН школы </a:t>
            </a:r>
            <a:r>
              <a:rPr lang="ru-RU"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(чтобы быстро найти свою организацию в системе);</a:t>
            </a:r>
            <a:endParaRPr sz="14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rbel"/>
              <a:buChar char="•"/>
            </a:pPr>
            <a:r>
              <a:rPr lang="ru-RU"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зарегистрироваться* или иметь регистрацию на </a:t>
            </a:r>
            <a:r>
              <a:rPr lang="ru-RU" sz="1400" b="1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платформе «Талант»</a:t>
            </a:r>
            <a:r>
              <a:rPr lang="ru-RU"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**</a:t>
            </a:r>
            <a:r>
              <a:rPr lang="ru-RU" sz="1400" b="1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.</a:t>
            </a:r>
            <a:endParaRPr sz="1400" b="1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58" name="Google Shape;158;p3"/>
          <p:cNvSpPr txBox="1"/>
          <p:nvPr/>
        </p:nvSpPr>
        <p:spPr>
          <a:xfrm>
            <a:off x="650161" y="3106504"/>
            <a:ext cx="9682985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Для регистрации школы на портале НТО вам потребуется:</a:t>
            </a:r>
            <a:endParaRPr/>
          </a:p>
        </p:txBody>
      </p:sp>
      <p:sp>
        <p:nvSpPr>
          <p:cNvPr id="159" name="Google Shape;159;p3"/>
          <p:cNvSpPr/>
          <p:nvPr/>
        </p:nvSpPr>
        <p:spPr>
          <a:xfrm>
            <a:off x="620347" y="4859956"/>
            <a:ext cx="7848874" cy="1737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*Инструкцию по регистрации личного аккаунта на платформе «Талант» вы найдете далее в этой презентации.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**Сбор, хранение и обработка данных участников, наставников, организации в рамках НТО осуществляется при помощи и взаимодействии сайта НТО с платформой «Талант», разработанной Ассоциацией участников технологических кружков, осуществляющей управление данными, в соответствии с </a:t>
            </a:r>
            <a:r>
              <a:rPr lang="ru-RU" sz="1200" b="0" i="0" u="sng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  <a:hlinkClick r:id="rId3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Положением</a:t>
            </a:r>
            <a:r>
              <a:rPr lang="ru-RU" sz="12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об НТО.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Отечественная платформа «Талант» соответствует законам и стандартам РФ, связанных со сбором, хранением, обработкой и защитой персональных данных.</a:t>
            </a:r>
            <a:endParaRPr sz="19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160" name="Google Shape;160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32304" y="4726697"/>
            <a:ext cx="2595333" cy="21508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1905266" cy="15337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4"/>
          <p:cNvSpPr txBox="1"/>
          <p:nvPr/>
        </p:nvSpPr>
        <p:spPr>
          <a:xfrm>
            <a:off x="767504" y="2343106"/>
            <a:ext cx="9742895" cy="705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rbel"/>
              <a:buChar char="•"/>
            </a:pPr>
            <a:r>
              <a:rPr lang="ru-RU"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ответственное лицо*, назначенное для этого директором школы (педагог, наставник, завуч и т. д.);</a:t>
            </a:r>
            <a:endParaRPr/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rbel"/>
              <a:buChar char="•"/>
            </a:pPr>
            <a:r>
              <a:rPr lang="ru-RU"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сам директор школы (руководитель организации).</a:t>
            </a:r>
            <a:endParaRPr/>
          </a:p>
        </p:txBody>
      </p:sp>
      <p:sp>
        <p:nvSpPr>
          <p:cNvPr id="167" name="Google Shape;167;p4"/>
          <p:cNvSpPr txBox="1"/>
          <p:nvPr/>
        </p:nvSpPr>
        <p:spPr>
          <a:xfrm>
            <a:off x="767504" y="1924714"/>
            <a:ext cx="1059134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Зарегистрировать школу на портале НТО может:</a:t>
            </a:r>
            <a:endParaRPr/>
          </a:p>
        </p:txBody>
      </p:sp>
      <p:sp>
        <p:nvSpPr>
          <p:cNvPr id="168" name="Google Shape;168;p4"/>
          <p:cNvSpPr/>
          <p:nvPr/>
        </p:nvSpPr>
        <p:spPr>
          <a:xfrm>
            <a:off x="764363" y="3809894"/>
            <a:ext cx="7275853" cy="1600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*Возможно, вы или кто-то из ваших коллег уже зарегистрирован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на платформе «Талант» или портале НТО и вносил те или иные данные о вашей организации ранее и является ее администратором в системе. </a:t>
            </a:r>
            <a:endParaRPr sz="14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Это могла быть регистрация кружка, площадки подготовки к НТО, регистрация наставника и т. п. </a:t>
            </a:r>
            <a:endParaRPr sz="14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В таком случае имеет смысл поручить процесс регистрации школы этому человеку. </a:t>
            </a:r>
            <a:endParaRPr/>
          </a:p>
        </p:txBody>
      </p:sp>
      <p:sp>
        <p:nvSpPr>
          <p:cNvPr id="169" name="Google Shape;169;p4"/>
          <p:cNvSpPr txBox="1">
            <a:spLocks noGrp="1"/>
          </p:cNvSpPr>
          <p:nvPr>
            <p:ph type="ctrTitle"/>
          </p:nvPr>
        </p:nvSpPr>
        <p:spPr>
          <a:xfrm>
            <a:off x="1238745" y="744648"/>
            <a:ext cx="9925965" cy="404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925" rIns="0" bIns="0" anchor="b" anchorCtr="0">
            <a:sp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ru-RU">
                <a:solidFill>
                  <a:schemeClr val="accent1"/>
                </a:solidFill>
              </a:rPr>
              <a:t>Перед началом регистрации обратите внимание</a:t>
            </a:r>
            <a:endParaRPr/>
          </a:p>
        </p:txBody>
      </p:sp>
      <p:pic>
        <p:nvPicPr>
          <p:cNvPr id="170" name="Google Shape;170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054632" y="3128202"/>
            <a:ext cx="1672576" cy="24991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194740" y="2695735"/>
            <a:ext cx="954384" cy="90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1905266" cy="15337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5"/>
          <p:cNvSpPr txBox="1">
            <a:spLocks noGrp="1"/>
          </p:cNvSpPr>
          <p:nvPr>
            <p:ph type="ctrTitle"/>
          </p:nvPr>
        </p:nvSpPr>
        <p:spPr>
          <a:xfrm>
            <a:off x="1958825" y="744648"/>
            <a:ext cx="9205885" cy="404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925" rIns="0" bIns="0" anchor="b" anchorCtr="0">
            <a:sp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ru-RU">
                <a:solidFill>
                  <a:schemeClr val="accent1"/>
                </a:solidFill>
              </a:rPr>
              <a:t>Основные шаги школы на портале НТО</a:t>
            </a:r>
            <a:endParaRPr/>
          </a:p>
        </p:txBody>
      </p:sp>
      <p:pic>
        <p:nvPicPr>
          <p:cNvPr id="178" name="Google Shape;178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67016" y="2589080"/>
            <a:ext cx="1155371" cy="17263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93119" y="2753358"/>
            <a:ext cx="1884882" cy="15621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5"/>
          <p:cNvSpPr txBox="1"/>
          <p:nvPr/>
        </p:nvSpPr>
        <p:spPr>
          <a:xfrm>
            <a:off x="610067" y="4819755"/>
            <a:ext cx="3050986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Пройдите по ссылке-приглашению</a:t>
            </a:r>
            <a:r>
              <a:rPr lang="ru-RU"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, которую отправил вам координатор НТО вашего региона, авторизуйтесь. </a:t>
            </a:r>
            <a:endParaRPr/>
          </a:p>
        </p:txBody>
      </p:sp>
      <p:sp>
        <p:nvSpPr>
          <p:cNvPr id="181" name="Google Shape;181;p5"/>
          <p:cNvSpPr txBox="1"/>
          <p:nvPr/>
        </p:nvSpPr>
        <p:spPr>
          <a:xfrm>
            <a:off x="4455025" y="4819755"/>
            <a:ext cx="2828981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Проверьте или внесите данные </a:t>
            </a:r>
            <a:r>
              <a:rPr lang="ru-RU"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вашей организации (школы).</a:t>
            </a:r>
            <a:endParaRPr sz="14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82" name="Google Shape;182;p5"/>
          <p:cNvSpPr txBox="1"/>
          <p:nvPr/>
        </p:nvSpPr>
        <p:spPr>
          <a:xfrm>
            <a:off x="717213" y="1816040"/>
            <a:ext cx="2483223" cy="3847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 b="1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ШАГ 1</a:t>
            </a:r>
            <a:endParaRPr/>
          </a:p>
        </p:txBody>
      </p:sp>
      <p:sp>
        <p:nvSpPr>
          <p:cNvPr id="183" name="Google Shape;183;p5"/>
          <p:cNvSpPr txBox="1"/>
          <p:nvPr/>
        </p:nvSpPr>
        <p:spPr>
          <a:xfrm>
            <a:off x="4627905" y="1816041"/>
            <a:ext cx="2483223" cy="3847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 b="1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ШАГ 2</a:t>
            </a:r>
            <a:endParaRPr/>
          </a:p>
        </p:txBody>
      </p:sp>
      <p:pic>
        <p:nvPicPr>
          <p:cNvPr id="184" name="Google Shape;184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410234" y="2653736"/>
            <a:ext cx="870631" cy="1635528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5"/>
          <p:cNvSpPr txBox="1"/>
          <p:nvPr/>
        </p:nvSpPr>
        <p:spPr>
          <a:xfrm>
            <a:off x="7905322" y="1816040"/>
            <a:ext cx="2483223" cy="3847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 b="1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ШАГ 3</a:t>
            </a:r>
            <a:endParaRPr/>
          </a:p>
        </p:txBody>
      </p:sp>
      <p:sp>
        <p:nvSpPr>
          <p:cNvPr id="186" name="Google Shape;186;p5"/>
          <p:cNvSpPr txBox="1"/>
          <p:nvPr/>
        </p:nvSpPr>
        <p:spPr>
          <a:xfrm>
            <a:off x="7824192" y="4819755"/>
            <a:ext cx="3267000" cy="20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Сформируйте и отправьте ссылки </a:t>
            </a:r>
            <a:r>
              <a:rPr lang="ru-RU"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для приглашения школьников и педагогов-наставников к участию в НТО.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b="1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Скачайте </a:t>
            </a:r>
            <a:r>
              <a:rPr lang="ru-RU" b="1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"/>
                  </a:ext>
                </a:extLst>
              </a:rPr>
              <a:t>и распечатайте постер для приглашения</a:t>
            </a:r>
            <a:r>
              <a:rPr lang="ru-RU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учеников вашей школы и разместите его в вашем учреждении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187" name="Google Shape;187;p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170639" y="2322686"/>
            <a:ext cx="1137945" cy="19665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736913" y="3149555"/>
            <a:ext cx="571874" cy="4603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172111" y="3052851"/>
            <a:ext cx="571874" cy="4603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0" y="6002"/>
            <a:ext cx="1905266" cy="15337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6"/>
          <p:cNvSpPr txBox="1"/>
          <p:nvPr/>
        </p:nvSpPr>
        <p:spPr>
          <a:xfrm>
            <a:off x="2477595" y="4562426"/>
            <a:ext cx="2845105" cy="755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925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orbel"/>
              <a:buNone/>
            </a:pPr>
            <a:r>
              <a:rPr lang="ru-RU"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/>
            </a:r>
            <a:br>
              <a:rPr lang="ru-RU"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</a:br>
            <a:endParaRPr sz="1600" b="0" i="0" u="none" strike="noStrike" cap="none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97" name="Google Shape;197;p6"/>
          <p:cNvSpPr txBox="1">
            <a:spLocks noGrp="1"/>
          </p:cNvSpPr>
          <p:nvPr>
            <p:ph type="subTitle" idx="1"/>
          </p:nvPr>
        </p:nvSpPr>
        <p:spPr>
          <a:xfrm>
            <a:off x="5322700" y="2755653"/>
            <a:ext cx="4153375" cy="5248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925" rIns="0" bIns="0" anchor="t" anchorCtr="0">
            <a:spAutoFit/>
          </a:bodyPr>
          <a:lstStyle/>
          <a:p>
            <a:pPr marL="12700" lvl="0" indent="0" algn="l" rtl="0">
              <a:lnSpc>
                <a:spcPct val="19791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</a:pPr>
            <a:r>
              <a:rPr lang="ru-RU" sz="7200">
                <a:solidFill>
                  <a:schemeClr val="lt1"/>
                </a:solidFill>
              </a:rPr>
              <a:t>1</a:t>
            </a:r>
            <a:r>
              <a:rPr lang="ru-RU" sz="9600">
                <a:solidFill>
                  <a:schemeClr val="lt1"/>
                </a:solidFill>
              </a:rPr>
              <a:t> </a:t>
            </a:r>
            <a:r>
              <a:rPr lang="ru-RU" sz="5400">
                <a:solidFill>
                  <a:schemeClr val="lt1"/>
                </a:solidFill>
              </a:rPr>
              <a:t>ШАГ</a:t>
            </a:r>
            <a:endParaRPr/>
          </a:p>
        </p:txBody>
      </p:sp>
      <p:sp>
        <p:nvSpPr>
          <p:cNvPr id="198" name="Google Shape;198;p6"/>
          <p:cNvSpPr txBox="1"/>
          <p:nvPr/>
        </p:nvSpPr>
        <p:spPr>
          <a:xfrm>
            <a:off x="5296372" y="3260728"/>
            <a:ext cx="5743575" cy="1679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orbel"/>
              <a:buNone/>
            </a:pPr>
            <a:r>
              <a:rPr lang="ru-RU" sz="40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Вход и авторизация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7"/>
          <p:cNvSpPr txBox="1"/>
          <p:nvPr/>
        </p:nvSpPr>
        <p:spPr>
          <a:xfrm>
            <a:off x="551384" y="2438084"/>
            <a:ext cx="3312368" cy="2246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0" u="none" strike="noStrike" cap="none">
                <a:solidFill>
                  <a:srgbClr val="002394"/>
                </a:solidFill>
                <a:latin typeface="Corbel"/>
                <a:ea typeface="Corbel"/>
                <a:cs typeface="Corbel"/>
                <a:sym typeface="Corbel"/>
              </a:rPr>
              <a:t>Перейдите по ссылке</a:t>
            </a:r>
            <a:r>
              <a:rPr lang="ru-RU"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, которую вы получили для регистрации школы в пригласительном письме или сообщении. </a:t>
            </a:r>
            <a:endParaRPr sz="14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Вы увидите страницу, как на изображении справа. </a:t>
            </a:r>
            <a:endParaRPr sz="14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Нажмите кнопку </a:t>
            </a:r>
            <a:r>
              <a:rPr lang="ru-RU" sz="1400" b="1" i="0" u="none" strike="noStrike" cap="none">
                <a:solidFill>
                  <a:srgbClr val="002394"/>
                </a:solidFill>
                <a:latin typeface="Corbel"/>
                <a:ea typeface="Corbel"/>
                <a:cs typeface="Corbel"/>
                <a:sym typeface="Corbel"/>
              </a:rPr>
              <a:t>«Присоединиться».</a:t>
            </a:r>
            <a:endParaRPr/>
          </a:p>
          <a:p>
            <a:pPr marL="285750" marR="0" lvl="0" indent="-196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04" name="Google Shape;204;p7"/>
          <p:cNvSpPr txBox="1"/>
          <p:nvPr/>
        </p:nvSpPr>
        <p:spPr>
          <a:xfrm>
            <a:off x="2135560" y="795570"/>
            <a:ext cx="9205885" cy="404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925" rIns="0" bIns="0" anchor="b" anchorCtr="0">
            <a:sp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820"/>
              </a:buClr>
              <a:buSzPts val="3500"/>
              <a:buFont typeface="Tahoma"/>
              <a:buNone/>
            </a:pPr>
            <a:r>
              <a:rPr lang="ru-RU" sz="2800" b="1" i="0" u="none" strike="noStrike" cap="none">
                <a:solidFill>
                  <a:schemeClr val="dk2"/>
                </a:solidFill>
                <a:latin typeface="Corbel"/>
                <a:ea typeface="Corbel"/>
                <a:cs typeface="Corbel"/>
                <a:sym typeface="Corbel"/>
              </a:rPr>
              <a:t>Шаг 1. Вход и авторизация</a:t>
            </a:r>
            <a:endParaRPr/>
          </a:p>
        </p:txBody>
      </p:sp>
      <p:pic>
        <p:nvPicPr>
          <p:cNvPr id="205" name="Google Shape;205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42"/>
            <a:ext cx="1905266" cy="15337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44474" y="2079997"/>
            <a:ext cx="7774325" cy="38427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cxnSp>
        <p:nvCxnSpPr>
          <p:cNvPr id="207" name="Google Shape;207;p7"/>
          <p:cNvCxnSpPr/>
          <p:nvPr/>
        </p:nvCxnSpPr>
        <p:spPr>
          <a:xfrm>
            <a:off x="2833050" y="4476350"/>
            <a:ext cx="4566600" cy="90510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miter lim="800000"/>
            <a:headEnd type="none" w="sm" len="sm"/>
            <a:tailEnd type="stealth" w="med" len="med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8"/>
          <p:cNvSpPr txBox="1"/>
          <p:nvPr/>
        </p:nvSpPr>
        <p:spPr>
          <a:xfrm>
            <a:off x="609085" y="4095363"/>
            <a:ext cx="3816675" cy="203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2. При </a:t>
            </a:r>
            <a:r>
              <a:rPr lang="ru-RU" sz="1400" b="1" i="0" u="none" strike="noStrike" cap="none">
                <a:solidFill>
                  <a:srgbClr val="002394"/>
                </a:solidFill>
                <a:latin typeface="Corbel"/>
                <a:ea typeface="Corbel"/>
                <a:cs typeface="Corbel"/>
                <a:sym typeface="Corbel"/>
              </a:rPr>
              <a:t>наличии аккаунта </a:t>
            </a:r>
            <a:r>
              <a:rPr lang="ru-RU" sz="1400" b="1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на платформе «Талант» выберите «Войти».</a:t>
            </a:r>
            <a:endParaRPr sz="14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002394"/>
              </a:buClr>
              <a:buSzPts val="1400"/>
              <a:buFont typeface="Corbel"/>
              <a:buChar char="•"/>
            </a:pPr>
            <a:r>
              <a:rPr lang="ru-RU" sz="1400" b="1" i="0" u="none" strike="noStrike" cap="none">
                <a:solidFill>
                  <a:srgbClr val="002394"/>
                </a:solidFill>
                <a:latin typeface="Corbel"/>
                <a:ea typeface="Corbel"/>
                <a:cs typeface="Corbel"/>
                <a:sym typeface="Corbel"/>
              </a:rPr>
              <a:t>Авторизуйтесь</a:t>
            </a:r>
            <a:r>
              <a:rPr lang="ru-RU" sz="1400" b="0" i="0" u="none" strike="noStrike" cap="none">
                <a:solidFill>
                  <a:srgbClr val="002394"/>
                </a:solidFill>
                <a:latin typeface="Corbel"/>
                <a:ea typeface="Corbel"/>
                <a:cs typeface="Corbel"/>
                <a:sym typeface="Corbel"/>
              </a:rPr>
              <a:t>, </a:t>
            </a:r>
            <a:r>
              <a:rPr lang="ru-RU"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введя свой логин и пароль (при необходимости вы можете восстановить его).</a:t>
            </a:r>
            <a:endParaRPr sz="14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002394"/>
              </a:buClr>
              <a:buSzPts val="1400"/>
              <a:buFont typeface="Corbel"/>
              <a:buChar char="•"/>
            </a:pPr>
            <a:r>
              <a:rPr lang="ru-RU" sz="1400" b="1" i="0" u="none" strike="noStrike" cap="none">
                <a:solidFill>
                  <a:srgbClr val="002394"/>
                </a:solidFill>
                <a:latin typeface="Corbel"/>
                <a:ea typeface="Corbel"/>
                <a:cs typeface="Corbel"/>
                <a:sym typeface="Corbel"/>
              </a:rPr>
              <a:t>Разрешите </a:t>
            </a:r>
            <a:r>
              <a:rPr lang="ru-RU"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доступ к аккаунту в появившемся окне.</a:t>
            </a:r>
            <a:endParaRPr sz="1400" b="1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002394"/>
              </a:buClr>
              <a:buSzPts val="1400"/>
              <a:buFont typeface="Corbel"/>
              <a:buChar char="•"/>
            </a:pPr>
            <a:r>
              <a:rPr lang="ru-RU" sz="1400" b="1" i="0" u="none" strike="noStrike" cap="none">
                <a:solidFill>
                  <a:srgbClr val="002394"/>
                </a:solidFill>
                <a:latin typeface="Corbel"/>
                <a:ea typeface="Corbel"/>
                <a:cs typeface="Corbel"/>
                <a:sym typeface="Corbel"/>
              </a:rPr>
              <a:t>Переходите к шагу 2 (слайд № 14)</a:t>
            </a:r>
            <a:r>
              <a:rPr lang="ru-RU" sz="1400" b="0" i="0" u="none" strike="noStrike" cap="none">
                <a:solidFill>
                  <a:srgbClr val="002394"/>
                </a:solidFill>
                <a:latin typeface="Corbel"/>
                <a:ea typeface="Corbel"/>
                <a:cs typeface="Corbel"/>
                <a:sym typeface="Corbel"/>
              </a:rPr>
              <a:t>.</a:t>
            </a:r>
            <a:endParaRPr sz="1400" b="0" i="0" u="none" strike="noStrike" cap="none">
              <a:solidFill>
                <a:srgbClr val="002394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13" name="Google Shape;213;p8"/>
          <p:cNvSpPr txBox="1"/>
          <p:nvPr/>
        </p:nvSpPr>
        <p:spPr>
          <a:xfrm>
            <a:off x="609085" y="2440237"/>
            <a:ext cx="3754720" cy="1169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1. При </a:t>
            </a:r>
            <a:r>
              <a:rPr lang="ru-RU" sz="1400" b="1" i="0" u="none" strike="noStrike" cap="none">
                <a:solidFill>
                  <a:srgbClr val="002394"/>
                </a:solidFill>
                <a:latin typeface="Corbel"/>
                <a:ea typeface="Corbel"/>
                <a:cs typeface="Corbel"/>
                <a:sym typeface="Corbel"/>
              </a:rPr>
              <a:t>отсутствии аккаунта </a:t>
            </a:r>
            <a:r>
              <a:rPr lang="ru-RU" sz="1400" b="1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на платформе «Талант» выберите «Создать аккаунт».</a:t>
            </a:r>
            <a:endParaRPr sz="14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rbel"/>
              <a:buChar char="•"/>
            </a:pPr>
            <a:r>
              <a:rPr lang="ru-RU"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Создайте его, пользуясь пошаговой инструкцией на следующих слайдах.</a:t>
            </a:r>
            <a:endParaRPr sz="14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14" name="Google Shape;214;p8"/>
          <p:cNvSpPr/>
          <p:nvPr/>
        </p:nvSpPr>
        <p:spPr>
          <a:xfrm>
            <a:off x="609085" y="1700808"/>
            <a:ext cx="464965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Вы попадете на страницу авторизации, </a:t>
            </a:r>
            <a:endParaRPr sz="16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где возможны два сценария:</a:t>
            </a:r>
            <a:endParaRPr/>
          </a:p>
        </p:txBody>
      </p:sp>
      <p:sp>
        <p:nvSpPr>
          <p:cNvPr id="215" name="Google Shape;215;p8"/>
          <p:cNvSpPr txBox="1"/>
          <p:nvPr/>
        </p:nvSpPr>
        <p:spPr>
          <a:xfrm>
            <a:off x="2135560" y="850970"/>
            <a:ext cx="9205885" cy="349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925" rIns="0" bIns="0" anchor="b" anchorCtr="0">
            <a:sp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820"/>
              </a:buClr>
              <a:buSzPts val="3500"/>
              <a:buFont typeface="Tahoma"/>
              <a:buNone/>
            </a:pPr>
            <a:r>
              <a:rPr lang="ru-RU" sz="2400" b="1" i="0" u="none" strike="noStrike" cap="none">
                <a:solidFill>
                  <a:schemeClr val="dk2"/>
                </a:solidFill>
                <a:latin typeface="Corbel"/>
                <a:ea typeface="Corbel"/>
                <a:cs typeface="Corbel"/>
                <a:sym typeface="Corbel"/>
              </a:rPr>
              <a:t>Шаг 1. Вход и авторизация</a:t>
            </a:r>
            <a:endParaRPr/>
          </a:p>
        </p:txBody>
      </p:sp>
      <p:pic>
        <p:nvPicPr>
          <p:cNvPr id="216" name="Google Shape;216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905266" cy="15337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25760" y="1924708"/>
            <a:ext cx="7461440" cy="37463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9"/>
          <p:cNvSpPr txBox="1">
            <a:spLocks noGrp="1"/>
          </p:cNvSpPr>
          <p:nvPr>
            <p:ph type="ctrTitle"/>
          </p:nvPr>
        </p:nvSpPr>
        <p:spPr>
          <a:xfrm>
            <a:off x="2086018" y="816223"/>
            <a:ext cx="9205920" cy="349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925" rIns="0" bIns="0" anchor="b" anchorCtr="0">
            <a:sp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ru-RU" sz="2400">
                <a:solidFill>
                  <a:schemeClr val="dk1"/>
                </a:solidFill>
              </a:rPr>
              <a:t>Регистрация личного аккаунта на платформе «Талант»</a:t>
            </a:r>
            <a:r>
              <a:rPr lang="ru-RU" sz="2400">
                <a:solidFill>
                  <a:srgbClr val="178686"/>
                </a:solidFill>
              </a:rPr>
              <a:t> </a:t>
            </a:r>
            <a:endParaRPr/>
          </a:p>
        </p:txBody>
      </p:sp>
      <p:sp>
        <p:nvSpPr>
          <p:cNvPr id="223" name="Google Shape;223;p9"/>
          <p:cNvSpPr txBox="1"/>
          <p:nvPr/>
        </p:nvSpPr>
        <p:spPr>
          <a:xfrm>
            <a:off x="623392" y="1823139"/>
            <a:ext cx="454691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1. Заполните предлагаемые поля </a:t>
            </a:r>
            <a:endParaRPr sz="14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и нажмите </a:t>
            </a:r>
            <a:r>
              <a:rPr lang="ru-RU" sz="1400" b="1" i="0" u="none" strike="noStrike" cap="none">
                <a:solidFill>
                  <a:srgbClr val="178686"/>
                </a:solidFill>
                <a:latin typeface="Corbel"/>
                <a:ea typeface="Corbel"/>
                <a:cs typeface="Corbel"/>
                <a:sym typeface="Corbel"/>
              </a:rPr>
              <a:t>«Далее»</a:t>
            </a:r>
            <a:r>
              <a:rPr lang="ru-RU"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.</a:t>
            </a:r>
            <a:endParaRPr sz="1400" b="0" i="1" u="none" strike="noStrike" cap="none">
              <a:solidFill>
                <a:srgbClr val="178686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24" name="Google Shape;224;p9"/>
          <p:cNvSpPr txBox="1"/>
          <p:nvPr/>
        </p:nvSpPr>
        <p:spPr>
          <a:xfrm>
            <a:off x="6323131" y="1823139"/>
            <a:ext cx="5555979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2. Заполните предлагаемые поля на втором экране и нажмите </a:t>
            </a:r>
            <a:r>
              <a:rPr lang="ru-RU" sz="1400" b="1" i="0" u="none" strike="noStrike" cap="none">
                <a:solidFill>
                  <a:srgbClr val="178686"/>
                </a:solidFill>
                <a:latin typeface="Corbel"/>
                <a:ea typeface="Corbel"/>
                <a:cs typeface="Corbel"/>
                <a:sym typeface="Corbel"/>
              </a:rPr>
              <a:t>«Зарегистрироваться»</a:t>
            </a:r>
            <a:r>
              <a:rPr lang="ru-RU"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.</a:t>
            </a:r>
            <a:endParaRPr sz="1400" b="0" i="1" u="none" strike="noStrike" cap="none">
              <a:solidFill>
                <a:srgbClr val="178686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225" name="Google Shape;225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3392" y="2837641"/>
            <a:ext cx="3751946" cy="4020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31710" y="2837641"/>
            <a:ext cx="4330222" cy="40119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015880" y="1901479"/>
            <a:ext cx="571874" cy="4603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0" y="0"/>
            <a:ext cx="1905266" cy="15337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0"/>
          <p:cNvSpPr txBox="1"/>
          <p:nvPr/>
        </p:nvSpPr>
        <p:spPr>
          <a:xfrm>
            <a:off x="553341" y="1689008"/>
            <a:ext cx="4534547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1. Следуя инструкции, перейдите в ваш почтовый ящик и подтвердите регистрацию аккаунта на платформе «Талант».</a:t>
            </a:r>
            <a:endParaRPr sz="1400" b="0" i="1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34" name="Google Shape;234;p10"/>
          <p:cNvSpPr/>
          <p:nvPr/>
        </p:nvSpPr>
        <p:spPr>
          <a:xfrm>
            <a:off x="6456040" y="3489974"/>
            <a:ext cx="2808312" cy="295391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b="0" i="0" u="none" strike="noStrike" cap="non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35" name="Google Shape;235;p10"/>
          <p:cNvSpPr txBox="1"/>
          <p:nvPr/>
        </p:nvSpPr>
        <p:spPr>
          <a:xfrm>
            <a:off x="6582483" y="1689008"/>
            <a:ext cx="5051922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2. Вы увидите сообщение об успешном подтверждении регистрации, после чего система откроет следующий экран. </a:t>
            </a:r>
            <a:endParaRPr sz="14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Выберите </a:t>
            </a:r>
            <a:r>
              <a:rPr lang="ru-RU" sz="1400" b="1" i="0" u="none" strike="noStrike" cap="none">
                <a:solidFill>
                  <a:srgbClr val="002394"/>
                </a:solidFill>
                <a:latin typeface="Corbel"/>
                <a:ea typeface="Corbel"/>
                <a:cs typeface="Corbel"/>
                <a:sym typeface="Corbel"/>
              </a:rPr>
              <a:t>«Разрешить»</a:t>
            </a:r>
            <a:r>
              <a:rPr lang="ru-RU" sz="1400" b="0" i="0" u="none" strike="noStrike" cap="none">
                <a:solidFill>
                  <a:srgbClr val="002394"/>
                </a:solidFill>
                <a:latin typeface="Corbel"/>
                <a:ea typeface="Corbel"/>
                <a:cs typeface="Corbel"/>
                <a:sym typeface="Corbel"/>
              </a:rPr>
              <a:t>.</a:t>
            </a:r>
            <a:endParaRPr sz="1400" b="0" i="0" u="none" strike="noStrike" cap="none">
              <a:solidFill>
                <a:srgbClr val="002394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236" name="Google Shape;236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3341" y="3152936"/>
            <a:ext cx="5216856" cy="37050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22111" y="3152936"/>
            <a:ext cx="4016862" cy="3726858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10"/>
          <p:cNvSpPr txBox="1">
            <a:spLocks noGrp="1"/>
          </p:cNvSpPr>
          <p:nvPr>
            <p:ph type="ctrTitle"/>
          </p:nvPr>
        </p:nvSpPr>
        <p:spPr>
          <a:xfrm>
            <a:off x="2086018" y="764704"/>
            <a:ext cx="9205920" cy="4010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925" rIns="0" bIns="0" anchor="b" anchorCtr="0">
            <a:sp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ru-RU">
                <a:solidFill>
                  <a:schemeClr val="dk1"/>
                </a:solidFill>
              </a:rPr>
              <a:t>Регистрация личного аккаунта на платформе «Талант»</a:t>
            </a:r>
            <a:r>
              <a:rPr lang="ru-RU">
                <a:solidFill>
                  <a:srgbClr val="178686"/>
                </a:solidFill>
              </a:rPr>
              <a:t> </a:t>
            </a:r>
            <a:endParaRPr/>
          </a:p>
        </p:txBody>
      </p:sp>
      <p:pic>
        <p:nvPicPr>
          <p:cNvPr id="239" name="Google Shape;239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1905266" cy="15337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1"/>
          <p:cNvSpPr txBox="1"/>
          <p:nvPr/>
        </p:nvSpPr>
        <p:spPr>
          <a:xfrm>
            <a:off x="2477595" y="4562426"/>
            <a:ext cx="2845105" cy="755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925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orbel"/>
              <a:buNone/>
            </a:pPr>
            <a:r>
              <a:rPr lang="ru-RU"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/>
            </a:r>
            <a:br>
              <a:rPr lang="ru-RU"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</a:br>
            <a:endParaRPr sz="1600" b="0" i="0" u="none" strike="noStrike" cap="none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246" name="Google Shape;246;p11"/>
          <p:cNvSpPr txBox="1">
            <a:spLocks noGrp="1"/>
          </p:cNvSpPr>
          <p:nvPr>
            <p:ph type="subTitle" idx="1"/>
          </p:nvPr>
        </p:nvSpPr>
        <p:spPr>
          <a:xfrm>
            <a:off x="5375920" y="2976142"/>
            <a:ext cx="4153375" cy="5248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925" rIns="0" bIns="0" anchor="t" anchorCtr="0">
            <a:spAutoFit/>
          </a:bodyPr>
          <a:lstStyle/>
          <a:p>
            <a:pPr marL="12700" lvl="0" indent="0" algn="l" rtl="0">
              <a:lnSpc>
                <a:spcPct val="19791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</a:pPr>
            <a:r>
              <a:rPr lang="ru-RU" sz="7200">
                <a:solidFill>
                  <a:schemeClr val="lt1"/>
                </a:solidFill>
              </a:rPr>
              <a:t>2</a:t>
            </a:r>
            <a:r>
              <a:rPr lang="ru-RU" sz="9600">
                <a:solidFill>
                  <a:schemeClr val="lt1"/>
                </a:solidFill>
              </a:rPr>
              <a:t> </a:t>
            </a:r>
            <a:r>
              <a:rPr lang="ru-RU" sz="5400">
                <a:solidFill>
                  <a:schemeClr val="lt1"/>
                </a:solidFill>
              </a:rPr>
              <a:t>ШАГ</a:t>
            </a:r>
            <a:endParaRPr/>
          </a:p>
        </p:txBody>
      </p:sp>
      <p:sp>
        <p:nvSpPr>
          <p:cNvPr id="247" name="Google Shape;247;p11"/>
          <p:cNvSpPr txBox="1"/>
          <p:nvPr/>
        </p:nvSpPr>
        <p:spPr>
          <a:xfrm>
            <a:off x="5303912" y="3501008"/>
            <a:ext cx="5743575" cy="1679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orbel"/>
              <a:buNone/>
            </a:pPr>
            <a:r>
              <a:rPr lang="ru-RU" sz="40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Внесение данных школы</a:t>
            </a:r>
            <a:endParaRPr sz="4000" b="0" i="0" u="none" strike="noStrike" cap="non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2"/>
          <p:cNvSpPr txBox="1">
            <a:spLocks noGrp="1"/>
          </p:cNvSpPr>
          <p:nvPr>
            <p:ph type="ctrTitle"/>
          </p:nvPr>
        </p:nvSpPr>
        <p:spPr>
          <a:xfrm>
            <a:off x="2351583" y="878859"/>
            <a:ext cx="9206136" cy="349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925" rIns="0" bIns="0" anchor="b" anchorCtr="0">
            <a:sp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ru-RU">
                <a:solidFill>
                  <a:schemeClr val="dk2"/>
                </a:solidFill>
              </a:rPr>
              <a:t>Внесение данных школы</a:t>
            </a:r>
            <a:endParaRPr/>
          </a:p>
        </p:txBody>
      </p:sp>
      <p:sp>
        <p:nvSpPr>
          <p:cNvPr id="253" name="Google Shape;253;p12"/>
          <p:cNvSpPr txBox="1"/>
          <p:nvPr/>
        </p:nvSpPr>
        <p:spPr>
          <a:xfrm>
            <a:off x="664881" y="2420888"/>
            <a:ext cx="4943609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1. Если вы уже являетесь администратором каких-либо организаций на платформе «Талант», вы увидите их на странице.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rbel"/>
              <a:buChar char="•"/>
            </a:pPr>
            <a:r>
              <a:rPr lang="ru-RU"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Выберите вашу школу, чтобы внести данные.</a:t>
            </a:r>
            <a:r>
              <a:rPr lang="ru-RU" sz="1400" b="1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endParaRPr sz="14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rbel"/>
              <a:buChar char="•"/>
            </a:pPr>
            <a:r>
              <a:rPr lang="ru-RU"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Если организации на экране не являются вашей школой, то выберите </a:t>
            </a:r>
            <a:r>
              <a:rPr lang="ru-RU" sz="1400" b="1" i="0" u="none" strike="noStrike" cap="none">
                <a:solidFill>
                  <a:srgbClr val="002060"/>
                </a:solidFill>
                <a:latin typeface="Corbel"/>
                <a:ea typeface="Corbel"/>
                <a:cs typeface="Corbel"/>
                <a:sym typeface="Corbel"/>
              </a:rPr>
              <a:t>«Добавить школу»</a:t>
            </a:r>
            <a:r>
              <a:rPr lang="ru-RU" sz="1400" b="0" i="0" u="none" strike="noStrike" cap="none">
                <a:solidFill>
                  <a:srgbClr val="002060"/>
                </a:solidFill>
                <a:latin typeface="Corbel"/>
                <a:ea typeface="Corbel"/>
                <a:cs typeface="Corbel"/>
                <a:sym typeface="Corbel"/>
              </a:rPr>
              <a:t>. </a:t>
            </a:r>
            <a:endParaRPr sz="1400" b="0" i="0" u="none" strike="noStrike" cap="none">
              <a:solidFill>
                <a:srgbClr val="002060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254" name="Google Shape;254;p12"/>
          <p:cNvPicPr preferRelativeResize="0"/>
          <p:nvPr/>
        </p:nvPicPr>
        <p:blipFill rotWithShape="1">
          <a:blip r:embed="rId3">
            <a:alphaModFix/>
          </a:blip>
          <a:srcRect l="6880" t="22013" r="6410" b="5739"/>
          <a:stretch/>
        </p:blipFill>
        <p:spPr>
          <a:xfrm>
            <a:off x="6424111" y="4155022"/>
            <a:ext cx="5767890" cy="2703235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12"/>
          <p:cNvSpPr/>
          <p:nvPr/>
        </p:nvSpPr>
        <p:spPr>
          <a:xfrm>
            <a:off x="6312024" y="2420888"/>
            <a:ext cx="4978471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2. Если вы регистрируетесь впервые и не были ранее привязаны к каким-либо организациям на платформе «Талант»</a:t>
            </a:r>
            <a:r>
              <a:rPr lang="ru-RU"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,</a:t>
            </a:r>
            <a:r>
              <a:rPr lang="ru-RU" sz="1400" b="1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ru-RU"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вам сразу откроется страница для заполнения данных. </a:t>
            </a:r>
            <a:endParaRPr/>
          </a:p>
        </p:txBody>
      </p:sp>
      <p:sp>
        <p:nvSpPr>
          <p:cNvPr id="256" name="Google Shape;256;p12"/>
          <p:cNvSpPr txBox="1"/>
          <p:nvPr/>
        </p:nvSpPr>
        <p:spPr>
          <a:xfrm>
            <a:off x="623392" y="1532231"/>
            <a:ext cx="7416824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Вы прошли авторизацию при помощи личного аккаунта на платформе «Талант». На этом этапе вы увидите один из двух экранов:</a:t>
            </a:r>
            <a:endParaRPr/>
          </a:p>
        </p:txBody>
      </p:sp>
      <p:pic>
        <p:nvPicPr>
          <p:cNvPr id="257" name="Google Shape;257;p12" descr="C:\Users\Яков Останин\Documents\reg_school_2022-09-15_14-28-45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4155022"/>
            <a:ext cx="5576219" cy="27032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1905266" cy="15337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3"/>
          <p:cNvSpPr txBox="1">
            <a:spLocks noGrp="1"/>
          </p:cNvSpPr>
          <p:nvPr>
            <p:ph type="ctrTitle"/>
          </p:nvPr>
        </p:nvSpPr>
        <p:spPr>
          <a:xfrm>
            <a:off x="2351583" y="878859"/>
            <a:ext cx="9206136" cy="349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925" rIns="0" bIns="0" anchor="b" anchorCtr="0">
            <a:sp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ru-RU">
                <a:solidFill>
                  <a:schemeClr val="dk2"/>
                </a:solidFill>
              </a:rPr>
              <a:t>Внесение данных школы</a:t>
            </a:r>
            <a:endParaRPr/>
          </a:p>
        </p:txBody>
      </p:sp>
      <p:sp>
        <p:nvSpPr>
          <p:cNvPr id="264" name="Google Shape;264;p13"/>
          <p:cNvSpPr txBox="1"/>
          <p:nvPr/>
        </p:nvSpPr>
        <p:spPr>
          <a:xfrm>
            <a:off x="628952" y="2773562"/>
            <a:ext cx="3407342" cy="27853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rbel"/>
              <a:buChar char="•"/>
            </a:pPr>
            <a:r>
              <a:rPr lang="ru-RU"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Название школы.</a:t>
            </a:r>
            <a:endParaRPr sz="14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rbel"/>
              <a:buChar char="•"/>
            </a:pPr>
            <a:r>
              <a:rPr lang="ru-RU"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Город/населенный пункт;</a:t>
            </a:r>
            <a:endParaRPr sz="1400" b="1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rbel"/>
              <a:buChar char="•"/>
            </a:pPr>
            <a:r>
              <a:rPr lang="ru-RU"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ФИО контактного лица (ответственного за регистрацию школы и коммуникацию по НТО).</a:t>
            </a:r>
            <a:endParaRPr sz="14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rbel"/>
              <a:buChar char="•"/>
            </a:pPr>
            <a:r>
              <a:rPr lang="ru-RU"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Email.</a:t>
            </a:r>
            <a:endParaRPr sz="14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rbel"/>
              <a:buChar char="•"/>
            </a:pPr>
            <a:r>
              <a:rPr lang="ru-RU"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Телефон. </a:t>
            </a:r>
            <a:endParaRPr sz="14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285750" marR="0" lvl="0" indent="-196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Нажмите</a:t>
            </a:r>
            <a:r>
              <a:rPr lang="ru-RU"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ru-RU" sz="1400" b="1" i="0" u="none" strike="noStrike" cap="none">
                <a:solidFill>
                  <a:srgbClr val="002060"/>
                </a:solidFill>
                <a:latin typeface="Corbel"/>
                <a:ea typeface="Corbel"/>
                <a:cs typeface="Corbel"/>
                <a:sym typeface="Corbel"/>
              </a:rPr>
              <a:t>«Продолжить»</a:t>
            </a:r>
            <a:r>
              <a:rPr lang="ru-RU" sz="1400" b="0" i="0" u="none" strike="noStrike" cap="none">
                <a:solidFill>
                  <a:srgbClr val="002060"/>
                </a:solidFill>
                <a:latin typeface="Corbel"/>
                <a:ea typeface="Corbel"/>
                <a:cs typeface="Corbel"/>
                <a:sym typeface="Corbel"/>
              </a:rPr>
              <a:t>.</a:t>
            </a:r>
            <a:endParaRPr sz="1400" b="0" i="0" u="none" strike="noStrike" cap="none">
              <a:solidFill>
                <a:srgbClr val="002060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265" name="Google Shape;265;p13"/>
          <p:cNvPicPr preferRelativeResize="0"/>
          <p:nvPr/>
        </p:nvPicPr>
        <p:blipFill rotWithShape="1">
          <a:blip r:embed="rId3">
            <a:alphaModFix/>
          </a:blip>
          <a:srcRect l="6880" t="14259" r="6410" b="5738"/>
          <a:stretch/>
        </p:blipFill>
        <p:spPr>
          <a:xfrm>
            <a:off x="4919193" y="2060848"/>
            <a:ext cx="7272807" cy="3774402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13"/>
          <p:cNvSpPr txBox="1"/>
          <p:nvPr/>
        </p:nvSpPr>
        <p:spPr>
          <a:xfrm>
            <a:off x="596257" y="2184550"/>
            <a:ext cx="3987575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Заполните все поля формы:</a:t>
            </a:r>
            <a:endParaRPr/>
          </a:p>
        </p:txBody>
      </p:sp>
      <p:cxnSp>
        <p:nvCxnSpPr>
          <p:cNvPr id="267" name="Google Shape;267;p13"/>
          <p:cNvCxnSpPr/>
          <p:nvPr/>
        </p:nvCxnSpPr>
        <p:spPr>
          <a:xfrm>
            <a:off x="4036294" y="4581128"/>
            <a:ext cx="1656184" cy="864096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miter lim="800000"/>
            <a:headEnd type="none" w="sm" len="sm"/>
            <a:tailEnd type="stealth" w="med" len="med"/>
          </a:ln>
        </p:spPr>
      </p:cxnSp>
      <p:cxnSp>
        <p:nvCxnSpPr>
          <p:cNvPr id="268" name="Google Shape;268;p13"/>
          <p:cNvCxnSpPr/>
          <p:nvPr/>
        </p:nvCxnSpPr>
        <p:spPr>
          <a:xfrm>
            <a:off x="4019093" y="2255268"/>
            <a:ext cx="1800200" cy="839614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miter lim="800000"/>
            <a:headEnd type="none" w="sm" len="sm"/>
            <a:tailEnd type="stealth" w="med" len="med"/>
          </a:ln>
        </p:spPr>
      </p:cxnSp>
      <p:pic>
        <p:nvPicPr>
          <p:cNvPr id="269" name="Google Shape;269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905266" cy="15337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4"/>
          <p:cNvSpPr txBox="1">
            <a:spLocks noGrp="1"/>
          </p:cNvSpPr>
          <p:nvPr>
            <p:ph type="ctrTitle"/>
          </p:nvPr>
        </p:nvSpPr>
        <p:spPr>
          <a:xfrm>
            <a:off x="2351583" y="878859"/>
            <a:ext cx="9206136" cy="349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925" rIns="0" bIns="0" anchor="b" anchorCtr="0">
            <a:sp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ru-RU">
                <a:solidFill>
                  <a:schemeClr val="dk2"/>
                </a:solidFill>
              </a:rPr>
              <a:t>Внесение данных школы</a:t>
            </a:r>
            <a:endParaRPr/>
          </a:p>
        </p:txBody>
      </p:sp>
      <p:sp>
        <p:nvSpPr>
          <p:cNvPr id="275" name="Google Shape;275;p14"/>
          <p:cNvSpPr txBox="1"/>
          <p:nvPr/>
        </p:nvSpPr>
        <p:spPr>
          <a:xfrm>
            <a:off x="621916" y="3284984"/>
            <a:ext cx="3990562" cy="203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rbel"/>
              <a:buChar char="•"/>
            </a:pPr>
            <a:r>
              <a:rPr lang="ru-RU"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Прочие поля заполнятся автоматически.</a:t>
            </a:r>
            <a:endParaRPr sz="14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285750" marR="0" lvl="0" indent="-196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Нажмите </a:t>
            </a:r>
            <a:r>
              <a:rPr lang="ru-RU" sz="1400" b="1" i="0" u="none" strike="noStrike" cap="none">
                <a:solidFill>
                  <a:srgbClr val="002060"/>
                </a:solidFill>
                <a:latin typeface="Corbel"/>
                <a:ea typeface="Corbel"/>
                <a:cs typeface="Corbel"/>
                <a:sym typeface="Corbel"/>
              </a:rPr>
              <a:t>«Продолжить»</a:t>
            </a:r>
            <a:r>
              <a:rPr lang="ru-RU" sz="1400" b="0" i="0" u="none" strike="noStrike" cap="none">
                <a:solidFill>
                  <a:srgbClr val="002060"/>
                </a:solidFill>
                <a:latin typeface="Corbel"/>
                <a:ea typeface="Corbel"/>
                <a:cs typeface="Corbel"/>
                <a:sym typeface="Corbel"/>
              </a:rPr>
              <a:t>.</a:t>
            </a:r>
            <a:endParaRPr sz="1400" b="0" i="0" u="none" strike="noStrike" cap="none">
              <a:solidFill>
                <a:srgbClr val="002060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b="1" i="0" u="none" strike="noStrike" cap="none">
              <a:solidFill>
                <a:srgbClr val="178686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rbel"/>
              <a:buChar char="•"/>
            </a:pPr>
            <a:r>
              <a:rPr lang="ru-RU"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При возникновении сложностей на этом шаге вы можете обратиться в службу поддержки по адресу </a:t>
            </a:r>
            <a:r>
              <a:rPr lang="ru-RU" sz="1400" b="1" i="0" u="sng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  <a:hlinkClick r:id="rId3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help@ntcontest.ru</a:t>
            </a:r>
            <a:endParaRPr sz="1400" b="0" i="0" u="none" strike="noStrike" cap="none">
              <a:solidFill>
                <a:srgbClr val="000000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b="1" i="0" u="none" strike="noStrike" cap="none">
              <a:solidFill>
                <a:srgbClr val="178686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276" name="Google Shape;276;p14"/>
          <p:cNvPicPr preferRelativeResize="0"/>
          <p:nvPr/>
        </p:nvPicPr>
        <p:blipFill rotWithShape="1">
          <a:blip r:embed="rId4">
            <a:alphaModFix/>
          </a:blip>
          <a:srcRect l="15130" t="14363" r="15806" b="7301"/>
          <a:stretch/>
        </p:blipFill>
        <p:spPr>
          <a:xfrm>
            <a:off x="5345274" y="1784511"/>
            <a:ext cx="6828419" cy="4356594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14"/>
          <p:cNvSpPr txBox="1"/>
          <p:nvPr/>
        </p:nvSpPr>
        <p:spPr>
          <a:xfrm>
            <a:off x="623392" y="1823072"/>
            <a:ext cx="3987610" cy="5791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Введите ИНН организации </a:t>
            </a:r>
            <a:endParaRPr sz="19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в первом поле.</a:t>
            </a:r>
            <a:endParaRPr/>
          </a:p>
        </p:txBody>
      </p:sp>
      <p:cxnSp>
        <p:nvCxnSpPr>
          <p:cNvPr id="278" name="Google Shape;278;p14"/>
          <p:cNvCxnSpPr/>
          <p:nvPr/>
        </p:nvCxnSpPr>
        <p:spPr>
          <a:xfrm>
            <a:off x="3287688" y="2276872"/>
            <a:ext cx="2553600" cy="93420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miter lim="800000"/>
            <a:headEnd type="none" w="sm" len="sm"/>
            <a:tailEnd type="stealth" w="med" len="med"/>
          </a:ln>
        </p:spPr>
      </p:cxnSp>
      <p:pic>
        <p:nvPicPr>
          <p:cNvPr id="279" name="Google Shape;279;p1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1905266" cy="15337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5"/>
          <p:cNvSpPr txBox="1">
            <a:spLocks noGrp="1"/>
          </p:cNvSpPr>
          <p:nvPr>
            <p:ph type="ctrTitle"/>
          </p:nvPr>
        </p:nvSpPr>
        <p:spPr>
          <a:xfrm>
            <a:off x="2351583" y="878787"/>
            <a:ext cx="9206064" cy="349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925" rIns="0" bIns="0" anchor="b" anchorCtr="0">
            <a:sp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ru-RU">
                <a:solidFill>
                  <a:schemeClr val="dk2"/>
                </a:solidFill>
              </a:rPr>
              <a:t>Внесение данных школы </a:t>
            </a:r>
            <a:endParaRPr/>
          </a:p>
        </p:txBody>
      </p:sp>
      <p:sp>
        <p:nvSpPr>
          <p:cNvPr id="285" name="Google Shape;285;p15"/>
          <p:cNvSpPr txBox="1"/>
          <p:nvPr/>
        </p:nvSpPr>
        <p:spPr>
          <a:xfrm>
            <a:off x="649251" y="2197893"/>
            <a:ext cx="2133847" cy="2462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Вы успешно зарегистрировали свою школу на платформе НТО, если видите теперь на странице название своей школы и возможность пригласить учеников и наставников.</a:t>
            </a:r>
            <a:endParaRPr sz="14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Осталось несколько важных моментов…</a:t>
            </a:r>
            <a:endParaRPr sz="14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286" name="Google Shape;286;p15"/>
          <p:cNvPicPr preferRelativeResize="0"/>
          <p:nvPr/>
        </p:nvPicPr>
        <p:blipFill rotWithShape="1">
          <a:blip r:embed="rId3">
            <a:alphaModFix/>
          </a:blip>
          <a:srcRect l="209" r="209"/>
          <a:stretch/>
        </p:blipFill>
        <p:spPr>
          <a:xfrm>
            <a:off x="5427674" y="1940023"/>
            <a:ext cx="6764327" cy="494548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87" name="Google Shape;287;p15"/>
          <p:cNvCxnSpPr/>
          <p:nvPr/>
        </p:nvCxnSpPr>
        <p:spPr>
          <a:xfrm>
            <a:off x="3071664" y="3140968"/>
            <a:ext cx="3394508" cy="1926579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miter lim="800000"/>
            <a:headEnd type="none" w="sm" len="sm"/>
            <a:tailEnd type="stealth" w="med" len="med"/>
          </a:ln>
        </p:spPr>
      </p:cxnSp>
      <p:pic>
        <p:nvPicPr>
          <p:cNvPr id="288" name="Google Shape;288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905266" cy="15337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16"/>
          <p:cNvSpPr txBox="1"/>
          <p:nvPr/>
        </p:nvSpPr>
        <p:spPr>
          <a:xfrm>
            <a:off x="2477595" y="4562426"/>
            <a:ext cx="2845105" cy="755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925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orbel"/>
              <a:buNone/>
            </a:pPr>
            <a:r>
              <a:rPr lang="ru-RU"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/>
            </a:r>
            <a:br>
              <a:rPr lang="ru-RU"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</a:br>
            <a:endParaRPr sz="1600" b="0" i="0" u="none" strike="noStrike" cap="none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295" name="Google Shape;295;p16"/>
          <p:cNvSpPr txBox="1">
            <a:spLocks noGrp="1"/>
          </p:cNvSpPr>
          <p:nvPr>
            <p:ph type="subTitle" idx="1"/>
          </p:nvPr>
        </p:nvSpPr>
        <p:spPr>
          <a:xfrm>
            <a:off x="5318860" y="2893230"/>
            <a:ext cx="4153375" cy="5248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925" rIns="0" bIns="0" anchor="t" anchorCtr="0">
            <a:spAutoFit/>
          </a:bodyPr>
          <a:lstStyle/>
          <a:p>
            <a:pPr marL="12700" lvl="0" indent="0" algn="l" rtl="0">
              <a:lnSpc>
                <a:spcPct val="19791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</a:pPr>
            <a:r>
              <a:rPr lang="ru-RU" sz="7200">
                <a:solidFill>
                  <a:schemeClr val="lt1"/>
                </a:solidFill>
              </a:rPr>
              <a:t>3</a:t>
            </a:r>
            <a:r>
              <a:rPr lang="ru-RU" sz="9600">
                <a:solidFill>
                  <a:schemeClr val="lt1"/>
                </a:solidFill>
              </a:rPr>
              <a:t> </a:t>
            </a:r>
            <a:r>
              <a:rPr lang="ru-RU" sz="5400">
                <a:solidFill>
                  <a:schemeClr val="lt1"/>
                </a:solidFill>
              </a:rPr>
              <a:t>ШАГ</a:t>
            </a:r>
            <a:endParaRPr/>
          </a:p>
        </p:txBody>
      </p:sp>
      <p:sp>
        <p:nvSpPr>
          <p:cNvPr id="296" name="Google Shape;296;p16"/>
          <p:cNvSpPr txBox="1"/>
          <p:nvPr/>
        </p:nvSpPr>
        <p:spPr>
          <a:xfrm>
            <a:off x="5303912" y="3501008"/>
            <a:ext cx="5743575" cy="1679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orbel"/>
              <a:buNone/>
            </a:pPr>
            <a:r>
              <a:rPr lang="ru-RU" sz="40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Информирование </a:t>
            </a:r>
            <a:br>
              <a:rPr lang="ru-RU" sz="40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ru-RU" sz="40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и приглашение на НТО</a:t>
            </a:r>
            <a:endParaRPr sz="4000" b="0" i="0" u="none" strike="noStrike" cap="non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7"/>
          <p:cNvSpPr txBox="1">
            <a:spLocks noGrp="1"/>
          </p:cNvSpPr>
          <p:nvPr>
            <p:ph type="ctrTitle"/>
          </p:nvPr>
        </p:nvSpPr>
        <p:spPr>
          <a:xfrm>
            <a:off x="2351583" y="878823"/>
            <a:ext cx="9206100" cy="349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925" rIns="0" bIns="0" anchor="b" anchorCtr="0">
            <a:sp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ru-RU">
                <a:solidFill>
                  <a:schemeClr val="dk2"/>
                </a:solidFill>
              </a:rPr>
              <a:t> Приглашение учеников при помощи ссылки </a:t>
            </a:r>
            <a:endParaRPr/>
          </a:p>
        </p:txBody>
      </p:sp>
      <p:sp>
        <p:nvSpPr>
          <p:cNvPr id="302" name="Google Shape;302;p17"/>
          <p:cNvSpPr txBox="1"/>
          <p:nvPr/>
        </p:nvSpPr>
        <p:spPr>
          <a:xfrm>
            <a:off x="623392" y="1556792"/>
            <a:ext cx="3641787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1. Чтобы получить универсальные ссылки для отправки ученикам выберите </a:t>
            </a:r>
            <a:r>
              <a:rPr lang="ru-RU" sz="1400" b="1" i="0" u="none" strike="noStrike" cap="none">
                <a:solidFill>
                  <a:srgbClr val="002060"/>
                </a:solidFill>
                <a:latin typeface="Corbel"/>
                <a:ea typeface="Corbel"/>
                <a:cs typeface="Corbel"/>
                <a:sym typeface="Corbel"/>
              </a:rPr>
              <a:t>«Пригласить участника»</a:t>
            </a:r>
            <a:r>
              <a:rPr lang="ru-RU" sz="1400" b="0" i="1" u="none" strike="noStrike" cap="none">
                <a:solidFill>
                  <a:srgbClr val="002060"/>
                </a:solidFill>
                <a:latin typeface="Corbel"/>
                <a:ea typeface="Corbel"/>
                <a:cs typeface="Corbel"/>
                <a:sym typeface="Corbel"/>
              </a:rPr>
              <a:t>.</a:t>
            </a:r>
            <a:endParaRPr sz="1400" b="1" i="1" u="none" strike="noStrike" cap="none">
              <a:solidFill>
                <a:srgbClr val="002060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303" name="Google Shape;303;p17"/>
          <p:cNvSpPr txBox="1"/>
          <p:nvPr/>
        </p:nvSpPr>
        <p:spPr>
          <a:xfrm>
            <a:off x="623227" y="2552128"/>
            <a:ext cx="3600600" cy="151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2. В открывшемся окне выберите направление, скопируйте и разошлите (передайте) ссылку ученикам 5−11 классов.</a:t>
            </a:r>
            <a:endParaRPr sz="14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marR="0" lvl="0" indent="0" algn="just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1400" b="1" i="0" u="none" strike="noStrike" cap="none">
                <a:solidFill>
                  <a:srgbClr val="002060"/>
                </a:solidFill>
                <a:latin typeface="Corbel"/>
                <a:ea typeface="Corbel"/>
                <a:cs typeface="Corbel"/>
                <a:sym typeface="Corbel"/>
              </a:rPr>
              <a:t>Участие в НТО бесплатно и открыто для каждого школьника.</a:t>
            </a:r>
            <a:endParaRPr sz="1400" b="0" i="0" u="none" strike="noStrike" cap="none">
              <a:solidFill>
                <a:srgbClr val="002060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304" name="Google Shape;304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905266" cy="15337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88150" y="4084975"/>
            <a:ext cx="5755952" cy="2555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88150" y="1228325"/>
            <a:ext cx="5743050" cy="255564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07" name="Google Shape;307;p17"/>
          <p:cNvCxnSpPr/>
          <p:nvPr/>
        </p:nvCxnSpPr>
        <p:spPr>
          <a:xfrm>
            <a:off x="4178757" y="2133783"/>
            <a:ext cx="2724300" cy="35430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miter lim="800000"/>
            <a:headEnd type="none" w="sm" len="sm"/>
            <a:tailEnd type="stealth" w="med" len="med"/>
          </a:ln>
        </p:spPr>
      </p:cxnSp>
      <p:cxnSp>
        <p:nvCxnSpPr>
          <p:cNvPr id="308" name="Google Shape;308;p17"/>
          <p:cNvCxnSpPr/>
          <p:nvPr/>
        </p:nvCxnSpPr>
        <p:spPr>
          <a:xfrm>
            <a:off x="4115575" y="3340075"/>
            <a:ext cx="2976900" cy="174600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miter lim="800000"/>
            <a:headEnd type="none" w="sm" len="sm"/>
            <a:tailEnd type="stealth" w="med" len="med"/>
          </a:ln>
        </p:spPr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18"/>
          <p:cNvSpPr txBox="1">
            <a:spLocks noGrp="1"/>
          </p:cNvSpPr>
          <p:nvPr>
            <p:ph type="ctrTitle"/>
          </p:nvPr>
        </p:nvSpPr>
        <p:spPr>
          <a:xfrm>
            <a:off x="2351583" y="878679"/>
            <a:ext cx="9205956" cy="349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925" rIns="0" bIns="0" anchor="b" anchorCtr="0">
            <a:sp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ru-RU" b="1" i="0" u="none" strike="noStrike" cap="none">
                <a:solidFill>
                  <a:schemeClr val="dk2"/>
                </a:solidFill>
                <a:latin typeface="Corbel"/>
                <a:ea typeface="Corbel"/>
                <a:cs typeface="Corbel"/>
                <a:sym typeface="Corbel"/>
              </a:rPr>
              <a:t> Приглашение учеников при помощи ссылки 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314" name="Google Shape;314;p18"/>
          <p:cNvSpPr txBox="1"/>
          <p:nvPr/>
        </p:nvSpPr>
        <p:spPr>
          <a:xfrm>
            <a:off x="649253" y="2084471"/>
            <a:ext cx="3286507" cy="31085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Во время регистрации ученики вашей школы подтвердят, что в ней обучаются. Вы сможете видеть на своей странице число учеников, которые участвуют в олимпиаде. </a:t>
            </a:r>
            <a:endParaRPr sz="14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400" b="1" i="0" u="none" strike="noStrike" cap="none">
              <a:solidFill>
                <a:srgbClr val="178686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0" u="none" strike="noStrike" cap="none">
                <a:solidFill>
                  <a:srgbClr val="002060"/>
                </a:solidFill>
                <a:latin typeface="Corbel"/>
                <a:ea typeface="Corbel"/>
                <a:cs typeface="Corbel"/>
                <a:sym typeface="Corbel"/>
              </a:rPr>
              <a:t>Обратите внимание!</a:t>
            </a:r>
            <a:endParaRPr sz="1400" b="0" i="0" u="none" strike="noStrike" cap="none">
              <a:solidFill>
                <a:srgbClr val="002060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Даже если ученик уже регистрировался для участия в НТО, после перехода по вашей ссылке он привяжется к вашей школе.</a:t>
            </a:r>
            <a:endParaRPr sz="14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2060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0" u="none" strike="noStrike" cap="none">
                <a:solidFill>
                  <a:srgbClr val="002060"/>
                </a:solidFill>
                <a:latin typeface="Corbel"/>
                <a:ea typeface="Corbel"/>
                <a:cs typeface="Corbel"/>
                <a:sym typeface="Corbel"/>
              </a:rPr>
              <a:t>Это важно! Отправляйте ссылки только ученикам вашей школы.</a:t>
            </a:r>
            <a:endParaRPr/>
          </a:p>
        </p:txBody>
      </p:sp>
      <p:pic>
        <p:nvPicPr>
          <p:cNvPr id="315" name="Google Shape;315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905266" cy="15337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05774" y="1864426"/>
            <a:ext cx="6635624" cy="48313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17" name="Google Shape;317;p18"/>
          <p:cNvCxnSpPr/>
          <p:nvPr/>
        </p:nvCxnSpPr>
        <p:spPr>
          <a:xfrm>
            <a:off x="3589778" y="3104018"/>
            <a:ext cx="3092400" cy="229770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miter lim="800000"/>
            <a:headEnd type="none" w="sm" len="sm"/>
            <a:tailEnd type="stealth" w="med" len="med"/>
          </a:ln>
        </p:spPr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19"/>
          <p:cNvSpPr txBox="1">
            <a:spLocks noGrp="1"/>
          </p:cNvSpPr>
          <p:nvPr>
            <p:ph type="ctrTitle"/>
          </p:nvPr>
        </p:nvSpPr>
        <p:spPr>
          <a:xfrm>
            <a:off x="2351583" y="879003"/>
            <a:ext cx="9206280" cy="349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925" rIns="0" bIns="0" anchor="b" anchorCtr="0">
            <a:sp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ru-RU" b="1" i="0" u="none" strike="noStrike" cap="none">
                <a:solidFill>
                  <a:schemeClr val="dk2"/>
                </a:solidFill>
                <a:latin typeface="Corbel"/>
                <a:ea typeface="Corbel"/>
                <a:cs typeface="Corbel"/>
                <a:sym typeface="Corbel"/>
              </a:rPr>
              <a:t> Приглашение педагогов при помощи ссылки 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323" name="Google Shape;323;p19"/>
          <p:cNvSpPr txBox="1"/>
          <p:nvPr/>
        </p:nvSpPr>
        <p:spPr>
          <a:xfrm>
            <a:off x="641287" y="2306760"/>
            <a:ext cx="3438490" cy="2246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Вы можете попросить педагогов вашей школы стать наставниками ваших учеников и помогать им в подготовке, регистрации и выборе профилей олимпиады. </a:t>
            </a:r>
            <a:endParaRPr sz="14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Для этого выберите</a:t>
            </a:r>
            <a:r>
              <a:rPr lang="ru-RU" sz="1400" b="0" i="0" u="none" strike="noStrike" cap="none">
                <a:solidFill>
                  <a:srgbClr val="002060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ru-RU" sz="1400" b="1" i="0" u="none" strike="noStrike" cap="none">
                <a:solidFill>
                  <a:srgbClr val="002060"/>
                </a:solidFill>
                <a:latin typeface="Corbel"/>
                <a:ea typeface="Corbel"/>
                <a:cs typeface="Corbel"/>
                <a:sym typeface="Corbel"/>
              </a:rPr>
              <a:t>«Пригласить наставника»</a:t>
            </a:r>
            <a:r>
              <a:rPr lang="ru-RU"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, скопируйте в открывшемся окне и отправьте ссылку педагогу. </a:t>
            </a:r>
            <a:endParaRPr sz="14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endParaRPr sz="1400" b="1" i="0" u="none" strike="noStrike" cap="none">
              <a:solidFill>
                <a:srgbClr val="178686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324" name="Google Shape;324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905266" cy="15337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79699" y="1439076"/>
            <a:ext cx="6635624" cy="4831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19"/>
          <p:cNvPicPr preferRelativeResize="0"/>
          <p:nvPr/>
        </p:nvPicPr>
        <p:blipFill rotWithShape="1">
          <a:blip r:embed="rId5">
            <a:alphaModFix/>
          </a:blip>
          <a:srcRect l="24577" t="19855" r="29145" b="9934"/>
          <a:stretch/>
        </p:blipFill>
        <p:spPr>
          <a:xfrm>
            <a:off x="8063008" y="2168863"/>
            <a:ext cx="2953056" cy="2520279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9"/>
              </a:srgbClr>
            </a:outerShdw>
          </a:effectLst>
        </p:spPr>
      </p:pic>
      <p:cxnSp>
        <p:nvCxnSpPr>
          <p:cNvPr id="327" name="Google Shape;327;p19"/>
          <p:cNvCxnSpPr>
            <a:stCxn id="323" idx="2"/>
          </p:cNvCxnSpPr>
          <p:nvPr/>
        </p:nvCxnSpPr>
        <p:spPr>
          <a:xfrm>
            <a:off x="2360532" y="4553529"/>
            <a:ext cx="5804700" cy="90060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miter lim="800000"/>
            <a:headEnd type="none" w="sm" len="sm"/>
            <a:tailEnd type="stealth" w="med" len="med"/>
          </a:ln>
        </p:spPr>
      </p:cxnSp>
      <p:cxnSp>
        <p:nvCxnSpPr>
          <p:cNvPr id="328" name="Google Shape;328;p19"/>
          <p:cNvCxnSpPr>
            <a:endCxn id="326" idx="2"/>
          </p:cNvCxnSpPr>
          <p:nvPr/>
        </p:nvCxnSpPr>
        <p:spPr>
          <a:xfrm rot="10800000">
            <a:off x="9539536" y="4689142"/>
            <a:ext cx="35100" cy="64950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miter lim="800000"/>
            <a:headEnd type="none" w="sm" len="sm"/>
            <a:tailEnd type="stealth" w="med" len="med"/>
          </a:ln>
        </p:spPr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3" name="Google Shape;333;p20"/>
          <p:cNvPicPr preferRelativeResize="0"/>
          <p:nvPr/>
        </p:nvPicPr>
        <p:blipFill rotWithShape="1">
          <a:blip r:embed="rId3">
            <a:alphaModFix/>
          </a:blip>
          <a:srcRect l="209" r="209"/>
          <a:stretch/>
        </p:blipFill>
        <p:spPr>
          <a:xfrm>
            <a:off x="5427675" y="1907308"/>
            <a:ext cx="6764327" cy="4945484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20"/>
          <p:cNvSpPr txBox="1">
            <a:spLocks noGrp="1"/>
          </p:cNvSpPr>
          <p:nvPr>
            <p:ph type="ctrTitle"/>
          </p:nvPr>
        </p:nvSpPr>
        <p:spPr>
          <a:xfrm>
            <a:off x="2351583" y="878679"/>
            <a:ext cx="9205956" cy="349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925" rIns="0" bIns="0" anchor="b" anchorCtr="0">
            <a:sp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ru-RU" b="1" i="0" u="none" strike="noStrike" cap="none">
                <a:solidFill>
                  <a:schemeClr val="dk2"/>
                </a:solidFill>
                <a:latin typeface="Corbel"/>
                <a:ea typeface="Corbel"/>
                <a:cs typeface="Corbel"/>
                <a:sym typeface="Corbel"/>
              </a:rPr>
              <a:t> Приглашение педагогов при помощи ссылки 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335" name="Google Shape;335;p20"/>
          <p:cNvSpPr txBox="1"/>
          <p:nvPr/>
        </p:nvSpPr>
        <p:spPr>
          <a:xfrm>
            <a:off x="522564" y="1996404"/>
            <a:ext cx="3485309" cy="3323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После регистрации наставники будут автоматически привязаны к вашей школе, а вы увидите их число на странице.</a:t>
            </a:r>
            <a:endParaRPr sz="14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При приглашении наставника внизу окна со ссылкой будут перечислены те, кто уже принял ваше приглашение.</a:t>
            </a:r>
            <a:endParaRPr sz="14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0" u="none" strike="noStrike" cap="none">
                <a:solidFill>
                  <a:srgbClr val="002060"/>
                </a:solidFill>
                <a:latin typeface="Corbel"/>
                <a:ea typeface="Corbel"/>
                <a:cs typeface="Corbel"/>
                <a:sym typeface="Corbel"/>
              </a:rPr>
              <a:t>Если наставник, прикрепленный к вашей организации, уже приглашал учеников в своем кабинете, и они приняли приглашение, вы увидите это здесь.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cxnSp>
        <p:nvCxnSpPr>
          <p:cNvPr id="336" name="Google Shape;336;p20"/>
          <p:cNvCxnSpPr/>
          <p:nvPr/>
        </p:nvCxnSpPr>
        <p:spPr>
          <a:xfrm>
            <a:off x="4367808" y="3325497"/>
            <a:ext cx="4198625" cy="2109106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miter lim="800000"/>
            <a:headEnd type="none" w="sm" len="sm"/>
            <a:tailEnd type="stealth" w="med" len="med"/>
          </a:ln>
        </p:spPr>
      </p:cxnSp>
      <p:cxnSp>
        <p:nvCxnSpPr>
          <p:cNvPr id="337" name="Google Shape;337;p20"/>
          <p:cNvCxnSpPr/>
          <p:nvPr/>
        </p:nvCxnSpPr>
        <p:spPr>
          <a:xfrm>
            <a:off x="4367808" y="4869160"/>
            <a:ext cx="2060100" cy="102330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miter lim="800000"/>
            <a:headEnd type="none" w="sm" len="sm"/>
            <a:tailEnd type="stealth" w="med" len="med"/>
          </a:ln>
        </p:spPr>
      </p:cxnSp>
      <p:pic>
        <p:nvPicPr>
          <p:cNvPr id="338" name="Google Shape;338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3870"/>
            <a:ext cx="1905266" cy="15337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3" name="Google Shape;343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11674" y="2193887"/>
            <a:ext cx="5975989" cy="4660650"/>
          </a:xfrm>
          <a:prstGeom prst="rect">
            <a:avLst/>
          </a:prstGeom>
          <a:noFill/>
          <a:ln>
            <a:noFill/>
          </a:ln>
        </p:spPr>
      </p:pic>
      <p:sp>
        <p:nvSpPr>
          <p:cNvPr id="344" name="Google Shape;344;p21"/>
          <p:cNvSpPr txBox="1">
            <a:spLocks noGrp="1"/>
          </p:cNvSpPr>
          <p:nvPr>
            <p:ph type="ctrTitle"/>
          </p:nvPr>
        </p:nvSpPr>
        <p:spPr>
          <a:xfrm>
            <a:off x="2351583" y="879975"/>
            <a:ext cx="9207252" cy="349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925" rIns="0" bIns="0" anchor="b" anchorCtr="0">
            <a:sp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ru-RU">
                <a:solidFill>
                  <a:schemeClr val="dk2"/>
                </a:solidFill>
              </a:rPr>
              <a:t>Приглашение учеников через наставников</a:t>
            </a:r>
            <a:endParaRPr/>
          </a:p>
        </p:txBody>
      </p:sp>
      <p:sp>
        <p:nvSpPr>
          <p:cNvPr id="345" name="Google Shape;345;p21"/>
          <p:cNvSpPr txBox="1"/>
          <p:nvPr/>
        </p:nvSpPr>
        <p:spPr>
          <a:xfrm>
            <a:off x="714018" y="2193887"/>
            <a:ext cx="4373870" cy="39703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После прохождения по ссылке педагогу будет предложено авторизоваться или зарегистрироваться на платформе «Талант» и зарегистрировать кабинет наставника НТО.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На странице в своем личном кабинете НТО наставники могут: </a:t>
            </a:r>
            <a:endParaRPr sz="14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285750" marR="0" lvl="0" indent="-2857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ru-RU"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пригласить ученика (сформировать и отправить ему ссылку);</a:t>
            </a:r>
            <a:endParaRPr sz="14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285750" marR="0" lvl="0" indent="-1968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285750" marR="0" lvl="0" indent="-2857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ru-RU"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видеть расписание всех этапов и материалы;</a:t>
            </a:r>
            <a:endParaRPr sz="14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285750" marR="0" lvl="0" indent="-2857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ru-RU"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следить за прогрессом учеников в НТО — например, видеть, какие задания вызывают сложности и каким темам следует уделить внимание при подготовке.</a:t>
            </a:r>
            <a:endParaRPr sz="14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400" b="1" i="0" u="none" strike="noStrike" cap="none">
              <a:solidFill>
                <a:srgbClr val="178686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cxnSp>
        <p:nvCxnSpPr>
          <p:cNvPr id="346" name="Google Shape;346;p21"/>
          <p:cNvCxnSpPr/>
          <p:nvPr/>
        </p:nvCxnSpPr>
        <p:spPr>
          <a:xfrm rot="10800000" flipH="1">
            <a:off x="5231904" y="3186181"/>
            <a:ext cx="905561" cy="735585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miter lim="800000"/>
            <a:headEnd type="none" w="sm" len="sm"/>
            <a:tailEnd type="stealth" w="med" len="med"/>
          </a:ln>
        </p:spPr>
      </p:cxnSp>
      <p:cxnSp>
        <p:nvCxnSpPr>
          <p:cNvPr id="347" name="Google Shape;347;p21"/>
          <p:cNvCxnSpPr/>
          <p:nvPr/>
        </p:nvCxnSpPr>
        <p:spPr>
          <a:xfrm rot="10800000" flipH="1">
            <a:off x="5231904" y="3921766"/>
            <a:ext cx="2438683" cy="2022215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miter lim="800000"/>
            <a:headEnd type="none" w="sm" len="sm"/>
            <a:tailEnd type="stealth" w="med" len="med"/>
          </a:ln>
        </p:spPr>
      </p:cxnSp>
      <p:cxnSp>
        <p:nvCxnSpPr>
          <p:cNvPr id="348" name="Google Shape;348;p21"/>
          <p:cNvCxnSpPr/>
          <p:nvPr/>
        </p:nvCxnSpPr>
        <p:spPr>
          <a:xfrm rot="10800000" flipH="1">
            <a:off x="5231904" y="2538107"/>
            <a:ext cx="3168352" cy="2394766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miter lim="800000"/>
            <a:headEnd type="none" w="sm" len="sm"/>
            <a:tailEnd type="stealth" w="med" len="med"/>
          </a:ln>
        </p:spPr>
      </p:cxnSp>
      <p:sp>
        <p:nvSpPr>
          <p:cNvPr id="349" name="Google Shape;349;p21"/>
          <p:cNvSpPr/>
          <p:nvPr/>
        </p:nvSpPr>
        <p:spPr>
          <a:xfrm>
            <a:off x="6143903" y="1627551"/>
            <a:ext cx="4402167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Так выглядит личный кабинет наставника НТО </a:t>
            </a:r>
            <a:endParaRPr/>
          </a:p>
        </p:txBody>
      </p:sp>
      <p:pic>
        <p:nvPicPr>
          <p:cNvPr id="350" name="Google Shape;350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400000">
            <a:off x="10806199" y="1729790"/>
            <a:ext cx="384195" cy="30799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400000">
            <a:off x="11212742" y="1729790"/>
            <a:ext cx="384195" cy="30799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Google Shape;352;p2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1905266" cy="15337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22"/>
          <p:cNvSpPr txBox="1">
            <a:spLocks noGrp="1"/>
          </p:cNvSpPr>
          <p:nvPr>
            <p:ph type="ctrTitle"/>
          </p:nvPr>
        </p:nvSpPr>
        <p:spPr>
          <a:xfrm>
            <a:off x="2351583" y="546460"/>
            <a:ext cx="9206100" cy="68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925" rIns="0" bIns="0" anchor="b" anchorCtr="0">
            <a:sp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ru-RU">
                <a:solidFill>
                  <a:schemeClr val="dk2"/>
                </a:solidFill>
              </a:rPr>
              <a:t>Использование Урока</a:t>
            </a:r>
            <a:r>
              <a:rPr lang="ru-RU" b="1" i="0" u="none" strike="noStrike" cap="none">
                <a:solidFill>
                  <a:schemeClr val="dk2"/>
                </a:solidFill>
                <a:latin typeface="Corbel"/>
                <a:ea typeface="Corbel"/>
                <a:cs typeface="Corbel"/>
                <a:sym typeface="Corbel"/>
              </a:rPr>
              <a:t> НТО</a:t>
            </a:r>
            <a:r>
              <a:rPr lang="ru-RU">
                <a:solidFill>
                  <a:schemeClr val="dk2"/>
                </a:solidFill>
              </a:rPr>
              <a:t> </a:t>
            </a:r>
            <a:br>
              <a:rPr lang="ru-RU">
                <a:solidFill>
                  <a:schemeClr val="dk2"/>
                </a:solidFill>
              </a:rPr>
            </a:br>
            <a:r>
              <a:rPr lang="ru-RU">
                <a:solidFill>
                  <a:schemeClr val="dk2"/>
                </a:solidFill>
              </a:rPr>
              <a:t>для вовлечения в НТО </a:t>
            </a:r>
            <a:endParaRPr/>
          </a:p>
        </p:txBody>
      </p:sp>
      <p:sp>
        <p:nvSpPr>
          <p:cNvPr id="358" name="Google Shape;358;p22"/>
          <p:cNvSpPr txBox="1"/>
          <p:nvPr/>
        </p:nvSpPr>
        <p:spPr>
          <a:xfrm>
            <a:off x="623392" y="1955260"/>
            <a:ext cx="4248900" cy="314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2"/>
                  </a:ext>
                </a:extLst>
              </a:rPr>
              <a:t>Прокрутите страницу ниже до раздела </a:t>
            </a:r>
            <a:r>
              <a:rPr lang="ru-RU" sz="1600" b="1" i="0" u="none" strike="noStrike" cap="none">
                <a:solidFill>
                  <a:srgbClr val="002060"/>
                </a:solidFill>
                <a:latin typeface="Corbel"/>
                <a:ea typeface="Corbel"/>
                <a:cs typeface="Corbel"/>
                <a:sym typeface="Corbel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"/>
                  </a:ext>
                </a:extLst>
              </a:rPr>
              <a:t>«</a:t>
            </a:r>
            <a:r>
              <a:rPr lang="ru-RU" sz="1600" b="1">
                <a:solidFill>
                  <a:srgbClr val="002060"/>
                </a:solidFill>
                <a:latin typeface="Corbel"/>
                <a:ea typeface="Corbel"/>
                <a:cs typeface="Corbel"/>
                <a:sym typeface="Corbel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4"/>
                  </a:ext>
                </a:extLst>
              </a:rPr>
              <a:t>Урок НТО</a:t>
            </a:r>
            <a:r>
              <a:rPr lang="ru-RU" sz="1600" b="1" i="0" u="none" strike="noStrike" cap="none">
                <a:solidFill>
                  <a:srgbClr val="002060"/>
                </a:solidFill>
                <a:latin typeface="Corbel"/>
                <a:ea typeface="Corbel"/>
                <a:cs typeface="Corbel"/>
                <a:sym typeface="Corbel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»</a:t>
            </a:r>
            <a:r>
              <a:rPr lang="ru-RU" sz="1600" b="0" i="1" u="none" strike="noStrike" cap="none">
                <a:solidFill>
                  <a:srgbClr val="002060"/>
                </a:solidFill>
                <a:latin typeface="Corbel"/>
                <a:ea typeface="Corbel"/>
                <a:cs typeface="Corbel"/>
                <a:sym typeface="Corbel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6"/>
                  </a:ext>
                </a:extLst>
              </a:rPr>
              <a:t>.</a:t>
            </a:r>
            <a:endParaRPr sz="1600" b="0" i="0" u="none" strike="noStrike" cap="none">
              <a:solidFill>
                <a:srgbClr val="002060"/>
              </a:solidFill>
              <a:latin typeface="Corbel"/>
              <a:ea typeface="Corbel"/>
              <a:cs typeface="Corbel"/>
              <a:sym typeface="Corbel"/>
              <a:extLst>
                <a:ext uri="http://customooxmlschemas.google.com/">
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"/>
                </a:ext>
              </a:extLst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 i="0" u="none" strike="noStrike" cap="none">
              <a:solidFill>
                <a:srgbClr val="178686"/>
              </a:solidFill>
              <a:latin typeface="Corbel"/>
              <a:ea typeface="Corbel"/>
              <a:cs typeface="Corbel"/>
              <a:sym typeface="Corbel"/>
              <a:extLst>
                <a:ext uri="http://customooxmlschemas.google.com/">
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"/>
                </a:ext>
              </a:extLst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rbel"/>
              <a:buChar char="•"/>
            </a:pPr>
            <a:r>
              <a:rPr lang="ru-RU">
                <a:solidFill>
                  <a:srgbClr val="444746"/>
                </a:solidFill>
                <a:latin typeface="Corbel"/>
                <a:ea typeface="Corbel"/>
                <a:cs typeface="Corbel"/>
                <a:sym typeface="Corbel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9"/>
                  </a:ext>
                </a:extLst>
              </a:rPr>
              <a:t>Здесь вы можете перейти на сайт урока НТО и изучить материалы. С их помощью педагоги вашей школы могут провести Урок НТО и рассказать ребятам об НТО и помочь им выбрать подходящий профиль.</a:t>
            </a:r>
            <a:endParaRPr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  <a:extLst>
                <a:ext uri="http://customooxmlschemas.google.com/">
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0"/>
                </a:ext>
              </a:extLst>
            </a:endParaRPr>
          </a:p>
          <a:p>
            <a:pPr marL="285750" marR="0" lvl="0" indent="-196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rbel"/>
              <a:buNone/>
            </a:pPr>
            <a:endParaRPr sz="14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  <a:extLst>
                <a:ext uri="http://customooxmlschemas.google.com/">
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1"/>
                </a:ext>
              </a:extLst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rbel"/>
              <a:buChar char="•"/>
            </a:pPr>
            <a:r>
              <a:rPr lang="ru-RU"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2"/>
                  </a:ext>
                </a:extLst>
              </a:rPr>
              <a:t>Запланируйте и проведите Уроки НТО или классные часы с рассказом об НТО в вашей школе для 5−11 классов.</a:t>
            </a:r>
            <a:endParaRPr sz="14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  <a:extLst>
                <a:ext uri="http://customooxmlschemas.google.com/">
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3"/>
                </a:ext>
              </a:extLst>
            </a:endParaRPr>
          </a:p>
          <a:p>
            <a:pPr marL="285750" marR="0" lvl="0" indent="-196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rbel"/>
              <a:buNone/>
            </a:pPr>
            <a:endParaRPr sz="14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  <a:extLst>
                <a:ext uri="http://customooxmlschemas.google.com/">
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4"/>
                </a:ext>
              </a:extLst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359" name="Google Shape;359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905266" cy="15337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" name="Google Shape;360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98253" y="1917449"/>
            <a:ext cx="6991350" cy="4076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23"/>
          <p:cNvSpPr txBox="1"/>
          <p:nvPr/>
        </p:nvSpPr>
        <p:spPr>
          <a:xfrm>
            <a:off x="4860822" y="851991"/>
            <a:ext cx="6552062" cy="349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925" rIns="0" bIns="0" anchor="b" anchorCtr="0">
            <a:sp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i="0" u="none" strike="noStrike" cap="none">
                <a:solidFill>
                  <a:schemeClr val="accent6"/>
                </a:solidFill>
                <a:latin typeface="Corbel"/>
                <a:ea typeface="Corbel"/>
                <a:cs typeface="Corbel"/>
                <a:sym typeface="Corbel"/>
              </a:rPr>
              <a:t>Урок НТО - общая информация</a:t>
            </a:r>
            <a:endParaRPr sz="2400" b="1" i="0" u="none" strike="noStrike" cap="none">
              <a:solidFill>
                <a:schemeClr val="accent6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366" name="Google Shape;366;p23"/>
          <p:cNvSpPr txBox="1"/>
          <p:nvPr/>
        </p:nvSpPr>
        <p:spPr>
          <a:xfrm>
            <a:off x="695400" y="1990381"/>
            <a:ext cx="4608600" cy="41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0" u="none" strike="noStrike" cap="none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rPr>
              <a:t>Существует с 2018 года</a:t>
            </a:r>
            <a:r>
              <a:rPr lang="ru-RU" sz="1400" b="0" i="0" u="none" strike="noStrike" cap="none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rPr>
              <a:t>. </a:t>
            </a:r>
            <a:endParaRPr sz="14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just" rtl="0">
              <a:spcBef>
                <a:spcPts val="1199"/>
              </a:spcBef>
              <a:spcAft>
                <a:spcPts val="0"/>
              </a:spcAft>
              <a:buNone/>
            </a:pPr>
            <a:r>
              <a:rPr lang="ru-RU" sz="1400" b="1" i="0" u="none" strike="noStrike" cap="none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rPr>
              <a:t>Урок НТО </a:t>
            </a:r>
            <a:r>
              <a:rPr lang="ru-RU" sz="1400" b="0" i="0" u="none" strike="noStrike" cap="none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rPr>
              <a:t>— это набор методических и дидактических материалов для проведения профориентационных занятий для учащихся 5−11 классов по профилям и тематическим направлениям Национальной технологической олимпиады.</a:t>
            </a:r>
            <a:endParaRPr sz="14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just" rtl="0">
              <a:spcBef>
                <a:spcPts val="2398"/>
              </a:spcBef>
              <a:spcAft>
                <a:spcPts val="0"/>
              </a:spcAft>
              <a:buNone/>
            </a:pPr>
            <a:r>
              <a:rPr lang="ru-RU" sz="1400" b="1" i="0" u="none" strike="noStrike" cap="none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rPr>
              <a:t>На Уроке НТО участники:</a:t>
            </a:r>
            <a:endParaRPr sz="1400" b="1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285750" marR="0" lvl="0" indent="-285750" algn="l" rtl="0">
              <a:spcBef>
                <a:spcPts val="2398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rbel"/>
              <a:buChar char="•"/>
            </a:pPr>
            <a:r>
              <a:rPr lang="ru-RU" sz="1400" b="0" i="0" u="none" strike="noStrike" cap="none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rPr>
              <a:t>знакомятся с Национальной технологической олимпиадой;</a:t>
            </a:r>
            <a:endParaRPr sz="14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rbel"/>
              <a:buChar char="•"/>
            </a:pPr>
            <a:r>
              <a:rPr lang="ru-RU" sz="1400" b="0" i="0" u="none" strike="noStrike" cap="none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rPr>
              <a:t>узнают больше о конкретных профилях и заданиях;</a:t>
            </a:r>
            <a:endParaRPr sz="14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rbel"/>
              <a:buChar char="•"/>
            </a:pPr>
            <a:r>
              <a:rPr lang="ru-RU" sz="1400" b="0" i="0" u="none" strike="noStrike" cap="none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rPr>
              <a:t>регистрируются на НТО.</a:t>
            </a:r>
            <a:endParaRPr sz="14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just" rtl="0">
              <a:spcBef>
                <a:spcPts val="2398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rPr>
              <a:t>Все Уроки НТО содержат единый обязательный информационный блок: видеоролик об НТО и инструкцию по регистрации на НТО.</a:t>
            </a:r>
            <a:endParaRPr sz="14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367" name="Google Shape;367;p23"/>
          <p:cNvPicPr preferRelativeResize="0"/>
          <p:nvPr/>
        </p:nvPicPr>
        <p:blipFill rotWithShape="1">
          <a:blip r:embed="rId3">
            <a:alphaModFix/>
          </a:blip>
          <a:srcRect t="20645" b="21191"/>
          <a:stretch/>
        </p:blipFill>
        <p:spPr>
          <a:xfrm>
            <a:off x="5914132" y="4414455"/>
            <a:ext cx="6301617" cy="24435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23"/>
          <p:cNvPicPr preferRelativeResize="0"/>
          <p:nvPr/>
        </p:nvPicPr>
        <p:blipFill rotWithShape="1">
          <a:blip r:embed="rId4">
            <a:alphaModFix/>
          </a:blip>
          <a:srcRect l="14475" t="29134" b="24824"/>
          <a:stretch/>
        </p:blipFill>
        <p:spPr>
          <a:xfrm>
            <a:off x="5914133" y="1776550"/>
            <a:ext cx="6277867" cy="2537543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p2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1905266" cy="15337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24"/>
          <p:cNvSpPr txBox="1"/>
          <p:nvPr/>
        </p:nvSpPr>
        <p:spPr>
          <a:xfrm>
            <a:off x="2477595" y="4562426"/>
            <a:ext cx="2845105" cy="755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925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orbel"/>
              <a:buNone/>
            </a:pPr>
            <a:r>
              <a:rPr lang="ru-RU"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/>
            </a:r>
            <a:br>
              <a:rPr lang="ru-RU" sz="16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</a:br>
            <a:endParaRPr sz="1600" b="0" i="0" u="none" strike="noStrike" cap="none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376" name="Google Shape;376;p24"/>
          <p:cNvSpPr txBox="1"/>
          <p:nvPr/>
        </p:nvSpPr>
        <p:spPr>
          <a:xfrm>
            <a:off x="5087888" y="2780928"/>
            <a:ext cx="5743575" cy="1679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67500" lnSpcReduction="2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orbel"/>
              <a:buNone/>
            </a:pPr>
            <a:r>
              <a:rPr lang="ru-RU" sz="53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Опциональный шаг:</a:t>
            </a:r>
            <a:r>
              <a:rPr lang="ru-RU" sz="40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/>
            </a:r>
            <a:br>
              <a:rPr lang="ru-RU" sz="40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ru-RU" sz="40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/>
            </a:r>
            <a:br>
              <a:rPr lang="ru-RU" sz="40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ru-RU" sz="40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заключение соглашения </a:t>
            </a:r>
            <a:br>
              <a:rPr lang="ru-RU" sz="40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</a:br>
            <a:r>
              <a:rPr lang="ru-RU" sz="40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о передаче персональных данных участников</a:t>
            </a:r>
            <a:endParaRPr sz="4000" b="0" i="0" u="none" strike="noStrike" cap="non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25"/>
          <p:cNvSpPr txBox="1">
            <a:spLocks noGrp="1"/>
          </p:cNvSpPr>
          <p:nvPr>
            <p:ph type="ctrTitle"/>
          </p:nvPr>
        </p:nvSpPr>
        <p:spPr>
          <a:xfrm>
            <a:off x="2351583" y="880839"/>
            <a:ext cx="9208116" cy="349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925" rIns="0" bIns="0" anchor="b" anchorCtr="0">
            <a:sp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ru-RU">
                <a:solidFill>
                  <a:schemeClr val="dk2"/>
                </a:solidFill>
              </a:rPr>
              <a:t>Соглашение о передаче персональных данных участников</a:t>
            </a:r>
            <a:endParaRPr/>
          </a:p>
        </p:txBody>
      </p:sp>
      <p:sp>
        <p:nvSpPr>
          <p:cNvPr id="382" name="Google Shape;382;p25"/>
          <p:cNvSpPr txBox="1"/>
          <p:nvPr/>
        </p:nvSpPr>
        <p:spPr>
          <a:xfrm>
            <a:off x="551383" y="1844822"/>
            <a:ext cx="3528393" cy="46166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Прокрутите страницу ниже до раздела </a:t>
            </a:r>
            <a:r>
              <a:rPr lang="ru-RU" sz="1400" b="1" i="0" u="none" strike="noStrike" cap="none">
                <a:solidFill>
                  <a:srgbClr val="002060"/>
                </a:solidFill>
                <a:latin typeface="Corbel"/>
                <a:ea typeface="Corbel"/>
                <a:cs typeface="Corbel"/>
                <a:sym typeface="Corbel"/>
              </a:rPr>
              <a:t>«Документы»</a:t>
            </a:r>
            <a:r>
              <a:rPr lang="ru-RU" sz="1400" b="0" i="0" u="none" strike="noStrike" cap="none">
                <a:solidFill>
                  <a:srgbClr val="002060"/>
                </a:solidFill>
                <a:latin typeface="Corbel"/>
                <a:ea typeface="Corbel"/>
                <a:cs typeface="Corbel"/>
                <a:sym typeface="Corbel"/>
              </a:rPr>
              <a:t>.</a:t>
            </a:r>
            <a:endParaRPr sz="1400" b="0" i="0" u="none" strike="noStrike" cap="none">
              <a:solidFill>
                <a:srgbClr val="002060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400" b="1" i="0" u="none" strike="noStrike" cap="none">
              <a:solidFill>
                <a:srgbClr val="178686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Кнопка </a:t>
            </a:r>
            <a:r>
              <a:rPr lang="ru-RU" sz="1400" b="1" i="0" u="none" strike="noStrike" cap="none">
                <a:solidFill>
                  <a:srgbClr val="002060"/>
                </a:solidFill>
                <a:latin typeface="Corbel"/>
                <a:ea typeface="Corbel"/>
                <a:cs typeface="Corbel"/>
                <a:sym typeface="Corbel"/>
              </a:rPr>
              <a:t>«Подписать соглашение»</a:t>
            </a:r>
            <a:r>
              <a:rPr lang="ru-RU" sz="1400" b="1" i="1" u="none" strike="noStrike" cap="none">
                <a:solidFill>
                  <a:srgbClr val="002060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ru-RU"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перенаправит вас на страницу организации на платформе «Талант», где вы можете заполнить поля для подписания соглашения о передаче персональных данных. </a:t>
            </a:r>
            <a:endParaRPr sz="14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Заключив соглашение, вы сможете видеть более подробную информацию (например, полные фамилии учеников). </a:t>
            </a:r>
            <a:endParaRPr sz="14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Заключение соглашения необязательно.</a:t>
            </a:r>
            <a:r>
              <a:rPr lang="ru-RU"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Если вы уже заключали соглашение о ПД ранее при регистрации кружка или площадки подготовки НТО, то увидите информацию об этом в системе. 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383" name="Google Shape;383;p25"/>
          <p:cNvPicPr preferRelativeResize="0"/>
          <p:nvPr/>
        </p:nvPicPr>
        <p:blipFill rotWithShape="1">
          <a:blip r:embed="rId3">
            <a:alphaModFix/>
          </a:blip>
          <a:srcRect l="17522" t="25390" r="17500" b="5986"/>
          <a:stretch/>
        </p:blipFill>
        <p:spPr>
          <a:xfrm>
            <a:off x="4919192" y="1844822"/>
            <a:ext cx="7272808" cy="432048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84" name="Google Shape;384;p25"/>
          <p:cNvCxnSpPr/>
          <p:nvPr/>
        </p:nvCxnSpPr>
        <p:spPr>
          <a:xfrm>
            <a:off x="4439816" y="3140968"/>
            <a:ext cx="2736304" cy="72008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miter lim="800000"/>
            <a:headEnd type="none" w="sm" len="sm"/>
            <a:tailEnd type="stealth" w="med" len="med"/>
          </a:ln>
        </p:spPr>
      </p:cxnSp>
      <p:pic>
        <p:nvPicPr>
          <p:cNvPr id="385" name="Google Shape;385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905266" cy="15337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26"/>
          <p:cNvSpPr txBox="1">
            <a:spLocks noGrp="1"/>
          </p:cNvSpPr>
          <p:nvPr>
            <p:ph type="ctrTitle"/>
          </p:nvPr>
        </p:nvSpPr>
        <p:spPr>
          <a:xfrm>
            <a:off x="4196791" y="5145302"/>
            <a:ext cx="3546164" cy="632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925" rIns="0" bIns="0" anchor="ctr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Tahoma"/>
              <a:buNone/>
            </a:pPr>
            <a:r>
              <a:rPr lang="ru-RU" sz="2000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rPr>
              <a:t>ВКонтакте: </a:t>
            </a:r>
            <a:r>
              <a:rPr lang="ru-RU" sz="2000" b="1" u="sng">
                <a:solidFill>
                  <a:srgbClr val="53D6FD"/>
                </a:solidFill>
                <a:latin typeface="Corbel"/>
                <a:ea typeface="Corbel"/>
                <a:cs typeface="Corbel"/>
                <a:sym typeface="Corbel"/>
                <a:hlinkClick r:id="rId3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vk.com/nticontest</a:t>
            </a:r>
            <a:r>
              <a:rPr lang="ru-RU" sz="2000" b="1" u="sng">
                <a:solidFill>
                  <a:srgbClr val="53D6FD"/>
                </a:solidFill>
                <a:latin typeface="Corbel"/>
                <a:ea typeface="Corbel"/>
                <a:cs typeface="Corbel"/>
                <a:sym typeface="Corbel"/>
                <a:hlinkClick r:id="rId3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/>
            </a:r>
            <a:br>
              <a:rPr lang="ru-RU" sz="2000" b="1" u="sng">
                <a:solidFill>
                  <a:srgbClr val="53D6FD"/>
                </a:solidFill>
                <a:latin typeface="Corbel"/>
                <a:ea typeface="Corbel"/>
                <a:cs typeface="Corbel"/>
                <a:sym typeface="Corbel"/>
                <a:hlinkClick r:id="rId3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</a:br>
            <a:r>
              <a:rPr lang="ru-RU" sz="2000" b="1">
                <a:solidFill>
                  <a:srgbClr val="53D6FD"/>
                </a:solidFill>
                <a:latin typeface="Corbel"/>
                <a:ea typeface="Corbel"/>
                <a:cs typeface="Corbel"/>
                <a:sym typeface="Corbel"/>
              </a:rPr>
              <a:t>  </a:t>
            </a:r>
            <a:r>
              <a:rPr lang="ru-RU" sz="2000" b="1" u="sng">
                <a:solidFill>
                  <a:srgbClr val="53D6FD"/>
                </a:solidFill>
                <a:latin typeface="Corbel"/>
                <a:ea typeface="Corbel"/>
                <a:cs typeface="Corbel"/>
                <a:sym typeface="Corbel"/>
                <a:hlinkClick r:id="rId3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 </a:t>
            </a:r>
            <a:endParaRPr sz="2000" b="1">
              <a:solidFill>
                <a:srgbClr val="53D6FD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392" name="Google Shape;392;p26"/>
          <p:cNvSpPr txBox="1"/>
          <p:nvPr/>
        </p:nvSpPr>
        <p:spPr>
          <a:xfrm>
            <a:off x="2941564" y="1863202"/>
            <a:ext cx="6056619" cy="1339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925" rIns="0" bIns="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Tahoma"/>
              <a:buNone/>
            </a:pPr>
            <a:r>
              <a:rPr lang="ru-RU" sz="2400" b="0" i="0" u="none" strike="noStrike" cap="non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rPr>
              <a:t>ПОРТАЛ </a:t>
            </a:r>
            <a:endParaRPr sz="2400" b="0" i="0" u="none" strike="noStrike" cap="none">
              <a:solidFill>
                <a:srgbClr val="FFFFFF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Tahoma"/>
              <a:buNone/>
            </a:pPr>
            <a:r>
              <a:rPr lang="ru-RU" sz="2400" b="0" i="0" u="none" strike="noStrike" cap="non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rPr>
              <a:t>НТО:</a:t>
            </a:r>
            <a:endParaRPr sz="19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lnSpc>
                <a:spcPct val="158333"/>
              </a:lnSpc>
              <a:spcBef>
                <a:spcPts val="0"/>
              </a:spcBef>
              <a:spcAft>
                <a:spcPts val="0"/>
              </a:spcAft>
              <a:buClr>
                <a:srgbClr val="03ABDD"/>
              </a:buClr>
              <a:buSzPts val="2400"/>
              <a:buFont typeface="Tahoma"/>
              <a:buNone/>
            </a:pPr>
            <a:r>
              <a:rPr lang="ru-RU" sz="2400" b="1" i="0" u="sng" strike="noStrike" cap="none">
                <a:solidFill>
                  <a:srgbClr val="53D6FD"/>
                </a:solidFill>
                <a:latin typeface="Corbel"/>
                <a:ea typeface="Corbel"/>
                <a:cs typeface="Corbel"/>
                <a:sym typeface="Corbel"/>
                <a:hlinkClick r:id="rId4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WWW.NTCONTEST.RU</a:t>
            </a:r>
            <a:endParaRPr sz="2400" b="1" i="0" u="none" strike="noStrike" cap="none">
              <a:solidFill>
                <a:srgbClr val="53D6FD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393" name="Google Shape;393;p26"/>
          <p:cNvSpPr/>
          <p:nvPr/>
        </p:nvSpPr>
        <p:spPr>
          <a:xfrm>
            <a:off x="2667873" y="3765161"/>
            <a:ext cx="6604000" cy="131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Helvetica Neue"/>
              <a:buNone/>
            </a:pPr>
            <a:r>
              <a:rPr lang="ru-RU" sz="2000" b="0" i="0" u="none" strike="noStrike" cap="non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rPr>
              <a:t>По всем вопросам вы можете обращаться по адресу: </a:t>
            </a:r>
            <a:endParaRPr sz="2000" b="0" i="0" u="none" strike="noStrike" cap="none">
              <a:solidFill>
                <a:srgbClr val="000000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Helvetica Neue"/>
              <a:buNone/>
            </a:pPr>
            <a:endParaRPr sz="2000" b="0" i="0" u="none" strike="noStrike" cap="none">
              <a:solidFill>
                <a:srgbClr val="FFFFFF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Helvetica Neue"/>
              <a:buNone/>
            </a:pPr>
            <a:r>
              <a:rPr lang="ru-RU" sz="2800" b="1" i="0" u="sng" strike="noStrike" cap="none" baseline="30000">
                <a:solidFill>
                  <a:srgbClr val="53D6FD"/>
                </a:solidFill>
                <a:latin typeface="Corbel"/>
                <a:ea typeface="Corbel"/>
                <a:cs typeface="Corbel"/>
                <a:sym typeface="Corbel"/>
                <a:hlinkClick r:id="rId5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INFO@NTCONTEST.RU</a:t>
            </a:r>
            <a:endParaRPr sz="2800" b="0" i="0" u="none" strike="noStrike" cap="none">
              <a:solidFill>
                <a:srgbClr val="53D6FD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НТО">
      <a:dk1>
        <a:srgbClr val="000000"/>
      </a:dk1>
      <a:lt1>
        <a:srgbClr val="FFFFFF"/>
      </a:lt1>
      <a:dk2>
        <a:srgbClr val="0C0C0C"/>
      </a:dk2>
      <a:lt2>
        <a:srgbClr val="FFFFFF"/>
      </a:lt2>
      <a:accent1>
        <a:srgbClr val="00071D"/>
      </a:accent1>
      <a:accent2>
        <a:srgbClr val="BA55D3"/>
      </a:accent2>
      <a:accent3>
        <a:srgbClr val="20B3B3"/>
      </a:accent3>
      <a:accent4>
        <a:srgbClr val="EA547D"/>
      </a:accent4>
      <a:accent5>
        <a:srgbClr val="FFCD2D"/>
      </a:accent5>
      <a:accent6>
        <a:srgbClr val="00071D"/>
      </a:accent6>
      <a:hlink>
        <a:srgbClr val="40AFFF"/>
      </a:hlink>
      <a:folHlink>
        <a:srgbClr val="55D6F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Олимпиада КД НТИ">
      <a:dk1>
        <a:srgbClr val="000000"/>
      </a:dk1>
      <a:lt1>
        <a:srgbClr val="FFFFFF"/>
      </a:lt1>
      <a:dk2>
        <a:srgbClr val="0C0C0C"/>
      </a:dk2>
      <a:lt2>
        <a:srgbClr val="FFFFFF"/>
      </a:lt2>
      <a:accent1>
        <a:srgbClr val="00C5BF"/>
      </a:accent1>
      <a:accent2>
        <a:srgbClr val="F37760"/>
      </a:accent2>
      <a:accent3>
        <a:srgbClr val="AA52C0"/>
      </a:accent3>
      <a:accent4>
        <a:srgbClr val="03ABDD"/>
      </a:accent4>
      <a:accent5>
        <a:srgbClr val="0C0C0C"/>
      </a:accent5>
      <a:accent6>
        <a:srgbClr val="0C0C0C"/>
      </a:accent6>
      <a:hlink>
        <a:srgbClr val="0070C0"/>
      </a:hlink>
      <a:folHlink>
        <a:srgbClr val="7030A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1329</Words>
  <Application>Microsoft Office PowerPoint</Application>
  <PresentationFormat>Произвольный</PresentationFormat>
  <Paragraphs>172</Paragraphs>
  <Slides>26</Slides>
  <Notes>26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26</vt:i4>
      </vt:variant>
    </vt:vector>
  </HeadingPairs>
  <TitlesOfParts>
    <vt:vector size="35" baseType="lpstr">
      <vt:lpstr>Arial</vt:lpstr>
      <vt:lpstr>Corbel</vt:lpstr>
      <vt:lpstr>Montserrat Light</vt:lpstr>
      <vt:lpstr>Helvetica Neue</vt:lpstr>
      <vt:lpstr>Calibri</vt:lpstr>
      <vt:lpstr>Tahoma</vt:lpstr>
      <vt:lpstr>Lato Light</vt:lpstr>
      <vt:lpstr>Office Theme</vt:lpstr>
      <vt:lpstr>1_Office Theme</vt:lpstr>
      <vt:lpstr>Презентация PowerPoint</vt:lpstr>
      <vt:lpstr>Регистрация школы на портале НТО необходима:</vt:lpstr>
      <vt:lpstr>Перед началом регистрации обратите внимание</vt:lpstr>
      <vt:lpstr>Перед началом регистрации обратите внимание</vt:lpstr>
      <vt:lpstr>Основные шаги школы на портале НТО</vt:lpstr>
      <vt:lpstr>Презентация PowerPoint</vt:lpstr>
      <vt:lpstr>Презентация PowerPoint</vt:lpstr>
      <vt:lpstr>Презентация PowerPoint</vt:lpstr>
      <vt:lpstr>Регистрация личного аккаунта на платформе «Талант» </vt:lpstr>
      <vt:lpstr>Регистрация личного аккаунта на платформе «Талант» </vt:lpstr>
      <vt:lpstr>Презентация PowerPoint</vt:lpstr>
      <vt:lpstr>Внесение данных школы</vt:lpstr>
      <vt:lpstr>Внесение данных школы</vt:lpstr>
      <vt:lpstr>Внесение данных школы</vt:lpstr>
      <vt:lpstr>Внесение данных школы </vt:lpstr>
      <vt:lpstr>Презентация PowerPoint</vt:lpstr>
      <vt:lpstr> Приглашение учеников при помощи ссылки </vt:lpstr>
      <vt:lpstr> Приглашение учеников при помощи ссылки </vt:lpstr>
      <vt:lpstr> Приглашение педагогов при помощи ссылки </vt:lpstr>
      <vt:lpstr> Приглашение педагогов при помощи ссылки </vt:lpstr>
      <vt:lpstr>Приглашение учеников через наставников</vt:lpstr>
      <vt:lpstr>Использование Урока НТО  для вовлечения в НТО </vt:lpstr>
      <vt:lpstr>Презентация PowerPoint</vt:lpstr>
      <vt:lpstr>Презентация PowerPoint</vt:lpstr>
      <vt:lpstr>Соглашение о передаче персональных данных участников</vt:lpstr>
      <vt:lpstr>ВКонтакте: vk.com/nticontest  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Пирогова Наталья Александровна</cp:lastModifiedBy>
  <cp:revision>1</cp:revision>
  <dcterms:created xsi:type="dcterms:W3CDTF">2018-05-23T12:16:39Z</dcterms:created>
  <dcterms:modified xsi:type="dcterms:W3CDTF">2024-09-18T11:02:17Z</dcterms:modified>
</cp:coreProperties>
</file>