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7" r:id="rId23"/>
    <p:sldId id="281" r:id="rId24"/>
    <p:sldId id="282" r:id="rId25"/>
    <p:sldId id="283" r:id="rId26"/>
    <p:sldId id="284" r:id="rId27"/>
    <p:sldId id="285" r:id="rId28"/>
    <p:sldId id="286" r:id="rId29"/>
    <p:sldId id="259" r:id="rId30"/>
    <p:sldId id="260" r:id="rId31"/>
    <p:sldId id="291" r:id="rId32"/>
    <p:sldId id="292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РМО учителей математики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Афанасьева Н.Е., </a:t>
            </a:r>
          </a:p>
          <a:p>
            <a:pPr marL="0" indent="0" algn="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</a:t>
            </a:r>
          </a:p>
          <a:p>
            <a:pPr marL="0" indent="0" algn="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Разъезженская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СШ»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2024г.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2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7726014"/>
              </p:ext>
            </p:extLst>
          </p:nvPr>
        </p:nvGraphicFramePr>
        <p:xfrm>
          <a:off x="179512" y="620689"/>
          <a:ext cx="8856983" cy="5688631"/>
        </p:xfrm>
        <a:graphic>
          <a:graphicData uri="http://schemas.openxmlformats.org/drawingml/2006/table">
            <a:tbl>
              <a:tblPr firstRow="1" firstCol="1" bandRow="1"/>
              <a:tblGrid>
                <a:gridCol w="2304256"/>
                <a:gridCol w="2304256"/>
                <a:gridCol w="2376264"/>
                <a:gridCol w="1872207"/>
              </a:tblGrid>
              <a:tr h="516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Содер</a:t>
                      </a:r>
                      <a:r>
                        <a:rPr lang="ru-RU" sz="1400" b="1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       Цель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Предпола</a:t>
                      </a:r>
                      <a:r>
                        <a:rPr lang="ru-RU" sz="1400" b="1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b="1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резул</a:t>
                      </a:r>
                      <a:r>
                        <a:rPr lang="ru-RU" sz="1400" b="1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870" algn="ctr">
                        <a:lnSpc>
                          <a:spcPct val="115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Отв</a:t>
                      </a:r>
                      <a:r>
                        <a:rPr lang="ru-RU" sz="1400" b="1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b="1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твенные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1.Определение основных направлений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работы РМО на новый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2024-2025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чебный год согласно приоритетным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направлениям развити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системы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образования Ермаковского района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Обеспечить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согласованн</a:t>
                      </a:r>
                      <a:r>
                        <a:rPr lang="ru-RU" sz="1400" spc="-3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ю  деятельность РМО  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чителей математики   с  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чётом направлений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системы образования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Ермаковского района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Эффективное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lang="ru-RU" sz="1400" spc="-3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нкционирование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методического объединения  учителей математики.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Утвержденный план р</a:t>
                      </a:r>
                      <a:r>
                        <a:rPr lang="ru-RU" sz="1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боты  РМО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Афанасьева Н.Е.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2.Анализ рез</a:t>
                      </a:r>
                      <a:r>
                        <a:rPr lang="ru-RU" sz="1400" spc="-3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льтатов  ОГЭ,  ЕГЭ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(профиль) 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 2023-2024 </a:t>
                      </a: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чебный год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Определение проблемных  заданий, с целью  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странения затр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днений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Рекомендации</a:t>
                      </a:r>
                      <a:r>
                        <a:rPr lang="ru-RU" sz="14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 подг</a:t>
                      </a:r>
                      <a:r>
                        <a:rPr lang="ru-RU" sz="14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товке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чащихся к итоговой аттестации  в 2024 – 2025  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чебном году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Афанасьева Н.Е.,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учителя математики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3.Фо</a:t>
                      </a: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миро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ание и развитие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spc="-4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</a:t>
                      </a:r>
                      <a:r>
                        <a:rPr lang="ru-RU" sz="1400" spc="-4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тичес</a:t>
                      </a:r>
                      <a:r>
                        <a:rPr lang="ru-RU" sz="1400" spc="-5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ой  грам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тности 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lang="ru-RU" sz="1400" spc="-5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льни</a:t>
                      </a:r>
                      <a:r>
                        <a:rPr lang="ru-RU" sz="1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lang="ru-RU" sz="1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ак </a:t>
                      </a:r>
                      <a:r>
                        <a:rPr lang="ru-RU" sz="1400" spc="-3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дин из способов  повышения </a:t>
                      </a:r>
                      <a:r>
                        <a:rPr lang="ru-RU" sz="1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 spc="-5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чест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 о</a:t>
                      </a:r>
                      <a:r>
                        <a:rPr lang="ru-RU" sz="1400" spc="-3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чения на  </a:t>
                      </a: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</a:t>
                      </a:r>
                      <a:r>
                        <a:rPr lang="ru-RU" sz="1400" spc="-15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ах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1930" algn="just"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1400" spc="-2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ровня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профессиональн</a:t>
                      </a:r>
                      <a:r>
                        <a:rPr lang="ru-RU" sz="14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компетенций </a:t>
                      </a:r>
                      <a:r>
                        <a:rPr lang="ru-RU" sz="1400" spc="-3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чителей 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математики в области  формирования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lang="ru-RU" sz="1400" spc="-3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нкциональн</a:t>
                      </a:r>
                      <a:r>
                        <a:rPr lang="ru-RU" sz="1400" spc="-1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й 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грамотности 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82245"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Фрагменты </a:t>
                      </a:r>
                      <a:r>
                        <a:rPr lang="ru-RU" sz="1400" spc="-2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роков (техноло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ической карт</a:t>
                      </a:r>
                      <a:r>
                        <a:rPr lang="ru-RU" sz="1400" spc="-1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ы урока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банк  приёмов, методик по 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формированию  математической  грамотности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Исакова В.В., </a:t>
                      </a: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учителя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математики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31" marR="56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41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57955"/>
              </p:ext>
            </p:extLst>
          </p:nvPr>
        </p:nvGraphicFramePr>
        <p:xfrm>
          <a:off x="1763688" y="836713"/>
          <a:ext cx="4172547" cy="5915455"/>
        </p:xfrm>
        <a:graphic>
          <a:graphicData uri="http://schemas.openxmlformats.org/drawingml/2006/table">
            <a:tbl>
              <a:tblPr firstRow="1" firstCol="1" bandRow="1"/>
              <a:tblGrid>
                <a:gridCol w="2952328"/>
                <a:gridCol w="1220219"/>
              </a:tblGrid>
              <a:tr h="4768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балл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Араданская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Большереченская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Верхнеусинская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Григорьевская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Ермаковская №1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Ермаковская №2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Жеблахтинская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Ивановская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Мигнинская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Нижнесуэтукская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Новоозерновская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Новополтавская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Ойская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Разъезженская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Салбинская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Семенниковская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9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Танзыбейская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9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балл по району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15,353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209" marR="4520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4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1-5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00200"/>
            <a:ext cx="7488832" cy="49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58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1" y="1052736"/>
            <a:ext cx="8913115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77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2, 3, 4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229600" cy="74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140968"/>
            <a:ext cx="872248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96" y="4437112"/>
            <a:ext cx="8928992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96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20523"/>
            <a:ext cx="8229600" cy="108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20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40" y="3284984"/>
            <a:ext cx="853673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14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46380"/>
            <a:ext cx="8229600" cy="203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7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52" y="3212976"/>
            <a:ext cx="8186400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3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0" y="3501008"/>
            <a:ext cx="855076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54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90631"/>
            <a:ext cx="8229600" cy="745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1551"/>
            <a:ext cx="8229600" cy="440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7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37628"/>
            <a:ext cx="8229600" cy="10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71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79722"/>
            <a:ext cx="8229600" cy="2366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8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55182"/>
            <a:ext cx="8229600" cy="101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64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79208"/>
            <a:ext cx="8229600" cy="156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47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3382"/>
            <a:ext cx="8229600" cy="177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4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66568"/>
            <a:ext cx="8229600" cy="993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3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15226"/>
            <a:ext cx="8229600" cy="189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95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93368"/>
            <a:ext cx="8229600" cy="233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07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71" y="188640"/>
            <a:ext cx="8928992" cy="49006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 при решении геометрических задач 1 части 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-ошибка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 определении геометрического объекта, ключевого для решения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задачи;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-ошибка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при применении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формулы; 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вычислительная ошибка;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-непонимание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смысла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геометрических терминов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;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 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невнимательность;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-ошибка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 распознавании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утверждения;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ошибка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 построении логической цепочки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заключений;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-незнание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ключевых понятий, формулировок теорем и следствий из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них;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b="1" dirty="0" err="1" smtClean="0">
                <a:latin typeface="Times New Roman"/>
                <a:ea typeface="Calibri"/>
                <a:cs typeface="Times New Roman"/>
              </a:rPr>
              <a:t>несформированность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умения логически рассуждать. </a:t>
            </a:r>
            <a:endParaRPr lang="ru-RU" sz="20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01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6992"/>
            <a:ext cx="9144000" cy="100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7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02263"/>
            <a:ext cx="8229600" cy="112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00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7825"/>
            <a:ext cx="8229600" cy="177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4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36493"/>
            <a:ext cx="8229600" cy="853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63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ru-RU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69482"/>
            <a:ext cx="8229600" cy="78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692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33365"/>
            <a:ext cx="8229600" cy="125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2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729830"/>
              </p:ext>
            </p:extLst>
          </p:nvPr>
        </p:nvGraphicFramePr>
        <p:xfrm>
          <a:off x="323526" y="764705"/>
          <a:ext cx="8496948" cy="6046476"/>
        </p:xfrm>
        <a:graphic>
          <a:graphicData uri="http://schemas.openxmlformats.org/drawingml/2006/table">
            <a:tbl>
              <a:tblPr firstRow="1" firstCol="1" bandRow="1"/>
              <a:tblGrid>
                <a:gridCol w="2880322"/>
                <a:gridCol w="1152128"/>
                <a:gridCol w="936104"/>
                <a:gridCol w="864096"/>
                <a:gridCol w="864096"/>
                <a:gridCol w="1008112"/>
                <a:gridCol w="792090"/>
              </a:tblGrid>
              <a:tr h="20981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База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Профиль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8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Большереченская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Верхнеусинская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Григорьевская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Ермаковская СОШ №1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35,16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Ермаковская СОШ №2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56,86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Жеблахтинская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СОШ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Ивановская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Мигнинская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Нижнесуэтукская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4,66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Новополтавская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Ойская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Разъезженская СШ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Салбинская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Семенниковская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Танзыбейская СОШ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 балл по району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4,1386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4,083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4,269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43,75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505" marR="455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ЕГЭ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2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Таблица группировки обучающихся по </a:t>
            </a:r>
            <a:r>
              <a:rPr lang="ru-RU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компетентностным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областям  с выходом на </a:t>
            </a:r>
            <a:r>
              <a:rPr lang="ru-RU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дефицитарные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умения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568952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9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Некоторые рекомендации по подготовке учащихся к итоговой аттестации по математике в 2024–2025 учебном 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году</a:t>
            </a:r>
            <a:r>
              <a:rPr lang="ru-RU" sz="1500" dirty="0">
                <a:solidFill>
                  <a:srgbClr val="333333"/>
                </a:solidFill>
                <a:latin typeface="YS Text"/>
                <a:ea typeface="+mn-ea"/>
                <a:cs typeface="+mn-cs"/>
              </a:rPr>
              <a:t/>
            </a:r>
            <a:br>
              <a:rPr lang="ru-RU" sz="1500" dirty="0">
                <a:solidFill>
                  <a:srgbClr val="333333"/>
                </a:solidFill>
                <a:latin typeface="YS Tex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856984" cy="5832648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Arial"/>
              <a:buChar char="•"/>
            </a:pPr>
            <a:r>
              <a:rPr lang="ru-RU" sz="8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Уделять </a:t>
            </a: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решению задач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требующих применения знаний из различных разделов курса 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алгебры, решать задачи 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практического 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характера.  </a:t>
            </a:r>
            <a:endParaRPr lang="ru-RU" sz="8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 внимание на усвоение фундаментальных метрических формул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свойств основных планиметрических фигур с обязательным доказательством изучаемых теорем. 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 учащихся навыки устной и письменной математической речи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культуру правильного использования терминов и символов. 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работать над развитием и совершенствованием уровня вычислительных </a:t>
            </a:r>
            <a:r>
              <a:rPr lang="ru-RU" sz="8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навыков.</a:t>
            </a:r>
            <a:endParaRPr lang="ru-RU" sz="8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задания, аналогичные КИМ </a:t>
            </a:r>
            <a:r>
              <a:rPr lang="ru-RU" sz="8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объяснении учебного материала, при решении задач, в практические работы по всем темам курса математики. </a:t>
            </a: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результаты учащихся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всем темам и своевременно корректировать уровень усвоения учебного материала. </a:t>
            </a:r>
          </a:p>
          <a:p>
            <a:pPr algn="just">
              <a:buFont typeface="Arial"/>
              <a:buChar char="•"/>
            </a:pPr>
            <a:r>
              <a:rPr lang="ru-RU" sz="8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сборники и сайты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для подготовки к экзаменам, рекомендованные </a:t>
            </a:r>
            <a:r>
              <a:rPr lang="ru-RU" sz="8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ФИПИ </a:t>
            </a:r>
            <a:r>
              <a:rPr lang="ru-RU" sz="8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другими организациями.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9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Примерный план </a:t>
            </a: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работы по подготовке учащихся к </a:t>
            </a:r>
            <a:r>
              <a:rPr lang="ru-RU" sz="24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ГИА </a:t>
            </a: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на 2024-2025 учебный год по математике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8080061"/>
              </p:ext>
            </p:extLst>
          </p:nvPr>
        </p:nvGraphicFramePr>
        <p:xfrm>
          <a:off x="179388" y="896779"/>
          <a:ext cx="8785224" cy="5783580"/>
        </p:xfrm>
        <a:graphic>
          <a:graphicData uri="http://schemas.openxmlformats.org/drawingml/2006/table">
            <a:tbl>
              <a:tblPr firstRow="1" firstCol="1" bandRow="1"/>
              <a:tblGrid>
                <a:gridCol w="478757"/>
                <a:gridCol w="6811596"/>
                <a:gridCol w="1494871"/>
              </a:tblGrid>
              <a:tr h="517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 проведения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Психологическая подготовка к ГИА. Индивидуальное консультирование обучающихся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Применение современных образовательных технологий,   способствующих повышению качества подготовки школьников к итоговой аттестации, формированию  математической грамотности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Познакомить  учащихся с кодификатором элементов содержания экзаменационной  работы, спецификацией экзаменационной работы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Знакомство с демонстрационным вариантом (проектом) экзаменационной работы, с критериями  оценивания экзаменационной работы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Знакомство учащихся с правилами заполнения бланков для проведения ГИА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Ноябрь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Практикум по решению заданий первой части экзаменационной работы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Сентябрь-декабрь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Контрольные  тесты по выполнению первой части экзаменационной работы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раз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месяц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Работа с учащимися в тетрадях по коррекции знаний, выявленных в ходе выполнения пробной версии ОГЭ и 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ЕГЭ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Ноябрь-май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Тренировочные работы (тематические тесты)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течение года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консультации со слабоуспевающими учениками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Еженедельно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консультации с родителями слабоуспевающих учеников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5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месяц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Подготовка к выполнению второй части экзаменационной работы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Февраль-апрель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Итоговая аттестация</a:t>
                      </a:r>
                      <a:endParaRPr lang="ru-RU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Май-июнь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287" marR="632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20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ГИА по математике в 2025 году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(основной период)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– 3 июня;</a:t>
            </a:r>
          </a:p>
          <a:p>
            <a:pPr marL="0" indent="0" algn="ctr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 – 27 мая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2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610</Words>
  <Application>Microsoft Office PowerPoint</Application>
  <PresentationFormat>Экран (4:3)</PresentationFormat>
  <Paragraphs>285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План работы</vt:lpstr>
      <vt:lpstr>Результаты ОГЭ</vt:lpstr>
      <vt:lpstr>Задание 1-5</vt:lpstr>
      <vt:lpstr>Задание 1</vt:lpstr>
      <vt:lpstr>Задание 2, 3, 4</vt:lpstr>
      <vt:lpstr>Задание 5</vt:lpstr>
      <vt:lpstr>Задание 6</vt:lpstr>
      <vt:lpstr>Задание 7</vt:lpstr>
      <vt:lpstr>Задание 8</vt:lpstr>
      <vt:lpstr>Задание 9</vt:lpstr>
      <vt:lpstr>Задание 10</vt:lpstr>
      <vt:lpstr>Задание 11</vt:lpstr>
      <vt:lpstr>Задание 12</vt:lpstr>
      <vt:lpstr>Задание 13</vt:lpstr>
      <vt:lpstr>Задание 14</vt:lpstr>
      <vt:lpstr>Задание 15</vt:lpstr>
      <vt:lpstr>Задание 16</vt:lpstr>
      <vt:lpstr>Задание 17</vt:lpstr>
      <vt:lpstr>Задание 18</vt:lpstr>
      <vt:lpstr>Задание 19</vt:lpstr>
      <vt:lpstr>Типичные ошибки при решении геометрических задач 1 части  </vt:lpstr>
      <vt:lpstr>Задание 20</vt:lpstr>
      <vt:lpstr>Задание 21</vt:lpstr>
      <vt:lpstr>Задание 22</vt:lpstr>
      <vt:lpstr>Задание 23</vt:lpstr>
      <vt:lpstr>Задание 24</vt:lpstr>
      <vt:lpstr>Задание 25</vt:lpstr>
      <vt:lpstr>Результаты ЕГЭ</vt:lpstr>
      <vt:lpstr>Таблица группировки обучающихся по компетентностным областям  с выходом на дефицитарные умения</vt:lpstr>
      <vt:lpstr>Некоторые рекомендации по подготовке учащихся к итоговой аттестации по математике в 2024–2025 учебном году </vt:lpstr>
      <vt:lpstr>Примерный план работы по подготовке учащихся к ГИА на 2024-2025 учебный год по математике</vt:lpstr>
      <vt:lpstr>Расписание ГИА по математике в 2025 году (основной период)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24</cp:revision>
  <dcterms:created xsi:type="dcterms:W3CDTF">2024-10-31T08:34:26Z</dcterms:created>
  <dcterms:modified xsi:type="dcterms:W3CDTF">2024-11-01T12:15:46Z</dcterms:modified>
</cp:coreProperties>
</file>