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4" r:id="rId3"/>
    <p:sldId id="266" r:id="rId4"/>
    <p:sldId id="263" r:id="rId5"/>
    <p:sldId id="265" r:id="rId6"/>
    <p:sldId id="267" r:id="rId7"/>
    <p:sldId id="278" r:id="rId8"/>
    <p:sldId id="279" r:id="rId9"/>
    <p:sldId id="281" r:id="rId10"/>
    <p:sldId id="280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5567"/>
    <a:srgbClr val="DF3E2D"/>
    <a:srgbClr val="F7CDC9"/>
    <a:srgbClr val="F3B5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3487" autoAdjust="0"/>
  </p:normalViewPr>
  <p:slideViewPr>
    <p:cSldViewPr snapToGrid="0">
      <p:cViewPr varScale="1">
        <p:scale>
          <a:sx n="104" d="100"/>
          <a:sy n="104" d="100"/>
        </p:scale>
        <p:origin x="-750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64B37C26-0136-4473-ADA6-ADB0E2970C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050902B8-3C6A-4DD8-B35E-DB186E93D6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B319-4003-45E6-ACCF-2C6F8D674C8B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2D61D08-16D9-40FF-AA2C-DE48E013D4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4AB073E8-589B-4B02-807E-D81949714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C249D-0F6C-45E5-8A62-7617E6F44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2391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A626036-9025-4C36-A490-459BF0D3B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3BD2A47F-8F2D-4BB1-8104-997AC795F8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6DF5D99-768F-4D95-8A28-AC60B167A0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B319-4003-45E6-ACCF-2C6F8D674C8B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01C83EB1-031F-4C0A-AB50-D9778877C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9E5B579D-6216-4AC9-BDFF-21468BF14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C249D-0F6C-45E5-8A62-7617E6F44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756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65AC623-5DE6-4F51-9FC1-EECEB58FBF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ABB403C5-6791-484B-A21A-668194385A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D1D5D99E-C4BD-485B-A6F1-ACD1947A1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B319-4003-45E6-ACCF-2C6F8D674C8B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8252E11F-D28F-4DF3-85FE-0F0D84C255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90B5E116-8508-4708-BCB0-0B2206DAF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C249D-0F6C-45E5-8A62-7617E6F44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3656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3612327-F5F3-47BC-B98B-B36B392C6D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70AD7ED7-CD9B-4B02-A327-FD36E766CE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92B7839F-A19B-4E6C-BE6A-C3774A5F92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D72BB31F-3339-4F0A-85E5-E2301AD994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B319-4003-45E6-ACCF-2C6F8D674C8B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0F5E7BE7-B228-407E-AD3D-C18BDF0C8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7FE32740-C416-4EB6-ABBF-6EB74CF15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C249D-0F6C-45E5-8A62-7617E6F44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9072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3DA19DA-196B-4EA6-BCE4-1E6059CD6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B4D21CFC-A161-4C73-84A9-DFF05ECB90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43435478-8CBB-4F47-8113-63ADC90576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D6582349-FFCA-4445-84A3-C01DD1FA82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71C7F355-4813-449B-8E3D-5BFEAB99AC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8F5D393B-2195-4C7F-81D7-2B29A10F5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B319-4003-45E6-ACCF-2C6F8D674C8B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7C2EBB2C-433D-49C8-95A9-1B0CE8E55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C6F07E42-F409-4727-9172-9E13D4B610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C249D-0F6C-45E5-8A62-7617E6F44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71014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B810CEB-E9CF-4E11-8C38-60D733572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FFEC0B4A-AC55-449A-94BE-9B53606A98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B319-4003-45E6-ACCF-2C6F8D674C8B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7FFFCBE4-8C54-4DFA-B0D5-9445CB0CB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B5CAA386-0C03-4F25-9C59-91399B140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C249D-0F6C-45E5-8A62-7617E6F44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1645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4331D5D7-A0E8-4433-AD13-BC988033B1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B319-4003-45E6-ACCF-2C6F8D674C8B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F95C0A9E-A1E6-4B93-A7D9-A3D76CB06D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9FB2C761-7204-4C01-BC5B-42E0BC3AB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C249D-0F6C-45E5-8A62-7617E6F44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9144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53FB24D-E63B-41E2-8E5A-7C69827C2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E0DFBF85-D151-4B0C-AB19-E88AFCA6C7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9ECAC5FE-F9FA-4FBA-B779-D645D8DAE1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67B67535-5575-45E9-BFD9-AA7AF29C46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B319-4003-45E6-ACCF-2C6F8D674C8B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DC6EBA2F-AD70-4F31-B150-C45C4248F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0A7B7434-5856-4CA5-AE73-B66D26321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C249D-0F6C-45E5-8A62-7617E6F44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3726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81A9687-D99F-4C7E-AD1D-10657655C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9E1D6B85-DE5E-431F-A7D7-22E5D0F759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627DA436-81FC-41D4-902E-A432C87C76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09052F74-8997-4874-B3CD-72582F4E0C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B319-4003-45E6-ACCF-2C6F8D674C8B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6AD2B881-76E2-46DC-8A51-A39F72ADC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6C98785B-9B08-4C02-B18E-D979EB9A5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C249D-0F6C-45E5-8A62-7617E6F44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3067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DDFB193-A3CB-47E9-9CDE-18214ED4D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1ECBEBE5-1C34-4674-B4DE-81D0EBA718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0F8FB0E-FBC9-4475-9640-749155DA97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B319-4003-45E6-ACCF-2C6F8D674C8B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DC9C9D5F-507B-44E2-9FF3-EAD663BA6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3D949D55-C22B-4864-8ABF-9CC6FEABB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C249D-0F6C-45E5-8A62-7617E6F44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1129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512F2DD3-07EB-4AE9-928B-494DB53042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7B9AC230-BCC0-4E9A-9029-44734BDC10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A1299ABA-17C0-4F90-B372-87A8B98C4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B319-4003-45E6-ACCF-2C6F8D674C8B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B08FADE8-000B-49B1-BEDF-40C8436A37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871CF18F-C023-4CAC-B58C-1BF36044B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C249D-0F6C-45E5-8A62-7617E6F44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76251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E024390-AE18-48F9-A665-27FAB3837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B09F9352-692E-4EA3-B068-E327F19426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4ABD36BC-E322-4C9F-9427-168D8F9513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6BB319-4003-45E6-ACCF-2C6F8D674C8B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E4CE3E1C-6D7B-42CC-B624-B797EE1A75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E464D12F-F4FE-4F1C-A099-6E84F15078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FC249D-0F6C-45E5-8A62-7617E6F44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3580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B44AAFF7-E0FD-4770-A426-29BB516FE5E9}"/>
              </a:ext>
            </a:extLst>
          </p:cNvPr>
          <p:cNvSpPr txBox="1"/>
          <p:nvPr/>
        </p:nvSpPr>
        <p:spPr>
          <a:xfrm>
            <a:off x="192056" y="3457873"/>
            <a:ext cx="41411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err="1"/>
              <a:t>Глуховченко</a:t>
            </a:r>
            <a:r>
              <a:rPr lang="ru-RU" sz="2000" b="1" dirty="0"/>
              <a:t> Екатерина Викторовна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A193A5AD-E49E-44CA-A656-3475684EA1E8}"/>
              </a:ext>
            </a:extLst>
          </p:cNvPr>
          <p:cNvSpPr txBox="1"/>
          <p:nvPr/>
        </p:nvSpPr>
        <p:spPr>
          <a:xfrm>
            <a:off x="192056" y="4024613"/>
            <a:ext cx="20106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/>
              <a:t>Учитель-логопед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0BF23A50-A040-420D-A71B-E4210FCF265A}"/>
              </a:ext>
            </a:extLst>
          </p:cNvPr>
          <p:cNvSpPr/>
          <p:nvPr/>
        </p:nvSpPr>
        <p:spPr>
          <a:xfrm>
            <a:off x="0" y="4684542"/>
            <a:ext cx="12192000" cy="1604779"/>
          </a:xfrm>
          <a:prstGeom prst="rect">
            <a:avLst/>
          </a:prstGeom>
          <a:solidFill>
            <a:srgbClr val="AD5567"/>
          </a:solidFill>
          <a:ln>
            <a:solidFill>
              <a:srgbClr val="DC34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CD78866D-A329-455F-831F-19B83508B5D2}"/>
              </a:ext>
            </a:extLst>
          </p:cNvPr>
          <p:cNvSpPr txBox="1"/>
          <p:nvPr/>
        </p:nvSpPr>
        <p:spPr>
          <a:xfrm>
            <a:off x="192056" y="4825211"/>
            <a:ext cx="1189643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ru-RU" sz="4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«Прозрачное чудо» как инструментарий в работе учителя-логопеда.</a:t>
            </a:r>
            <a:endParaRPr lang="ru-RU" sz="4000" dirty="0"/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95F27B53-CB64-49F6-8C74-1BEAC1B7607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519" y="150546"/>
            <a:ext cx="1725585" cy="658662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8104" y="38638"/>
            <a:ext cx="2007909" cy="751716"/>
          </a:xfrm>
          <a:prstGeom prst="rect">
            <a:avLst/>
          </a:prstGeom>
        </p:spPr>
      </p:pic>
      <p:sp>
        <p:nvSpPr>
          <p:cNvPr id="10" name="Заголовок 1">
            <a:extLst>
              <a:ext uri="{FF2B5EF4-FFF2-40B4-BE49-F238E27FC236}">
                <a16:creationId xmlns="" xmlns:a16="http://schemas.microsoft.com/office/drawing/2014/main" id="{ABBE6D51-7DBB-4592-8133-CB14123ECF30}"/>
              </a:ext>
            </a:extLst>
          </p:cNvPr>
          <p:cNvSpPr txBox="1">
            <a:spLocks/>
          </p:cNvSpPr>
          <p:nvPr/>
        </p:nvSpPr>
        <p:spPr>
          <a:xfrm>
            <a:off x="254238" y="1005426"/>
            <a:ext cx="8239026" cy="107209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>
                <a:latin typeface="+mn-lt"/>
              </a:rPr>
              <a:t>ОТ  БАЗОВЫХ РЕЗУЛЬТАТОВ</a:t>
            </a:r>
            <a:br>
              <a:rPr lang="ru-RU" sz="3600" dirty="0">
                <a:latin typeface="+mn-lt"/>
              </a:rPr>
            </a:br>
            <a:r>
              <a:rPr lang="ru-RU" sz="3600" dirty="0">
                <a:latin typeface="+mn-lt"/>
              </a:rPr>
              <a:t>К РЕЗУЛЬТАТАМ ВЫСОКИХ ДОСТИЖЕНИЙ</a:t>
            </a:r>
          </a:p>
        </p:txBody>
      </p:sp>
      <p:sp>
        <p:nvSpPr>
          <p:cNvPr id="12" name="Заголовок 1">
            <a:extLst>
              <a:ext uri="{FF2B5EF4-FFF2-40B4-BE49-F238E27FC236}">
                <a16:creationId xmlns="" xmlns:a16="http://schemas.microsoft.com/office/drawing/2014/main" id="{ABBE6D51-7DBB-4592-8133-CB14123ECF30}"/>
              </a:ext>
            </a:extLst>
          </p:cNvPr>
          <p:cNvSpPr txBox="1">
            <a:spLocks/>
          </p:cNvSpPr>
          <p:nvPr/>
        </p:nvSpPr>
        <p:spPr>
          <a:xfrm>
            <a:off x="9030879" y="159690"/>
            <a:ext cx="3057614" cy="65866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>
                <a:latin typeface="+mn-lt"/>
              </a:rPr>
              <a:t>11 ноября – 14 декабря</a:t>
            </a:r>
            <a:br>
              <a:rPr lang="ru-RU" sz="2000" b="1" dirty="0">
                <a:latin typeface="+mn-lt"/>
              </a:rPr>
            </a:br>
            <a:r>
              <a:rPr lang="ru-RU" sz="2000" b="1" dirty="0">
                <a:latin typeface="+mn-lt"/>
              </a:rPr>
              <a:t>2024 года</a:t>
            </a:r>
          </a:p>
        </p:txBody>
      </p:sp>
      <p:pic>
        <p:nvPicPr>
          <p:cNvPr id="3" name="Рисунок 1">
            <a:extLst>
              <a:ext uri="{FF2B5EF4-FFF2-40B4-BE49-F238E27FC236}">
                <a16:creationId xmlns="" xmlns:a16="http://schemas.microsoft.com/office/drawing/2014/main" id="{0C3043A8-D5F4-2E80-A88E-CFDA86D1239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35464" y="790354"/>
            <a:ext cx="3664479" cy="3753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74370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12">
            <a:extLst>
              <a:ext uri="{FF2B5EF4-FFF2-40B4-BE49-F238E27FC236}">
                <a16:creationId xmlns="" xmlns:a16="http://schemas.microsoft.com/office/drawing/2014/main" id="{B1F9D483-2A11-4251-A053-6F1044BFE129}"/>
              </a:ext>
            </a:extLst>
          </p:cNvPr>
          <p:cNvSpPr/>
          <p:nvPr/>
        </p:nvSpPr>
        <p:spPr>
          <a:xfrm>
            <a:off x="2755617" y="188861"/>
            <a:ext cx="6680765" cy="1135544"/>
          </a:xfrm>
          <a:prstGeom prst="roundRect">
            <a:avLst/>
          </a:prstGeom>
          <a:solidFill>
            <a:srgbClr val="AD55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>
              <a:solidFill>
                <a:srgbClr val="E74C38"/>
              </a:solidFill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="" xmlns:a16="http://schemas.microsoft.com/office/drawing/2014/main" id="{BFBDDB38-6430-4E71-8B96-D4DDFA21E81E}"/>
              </a:ext>
            </a:extLst>
          </p:cNvPr>
          <p:cNvSpPr txBox="1">
            <a:spLocks/>
          </p:cNvSpPr>
          <p:nvPr/>
        </p:nvSpPr>
        <p:spPr>
          <a:xfrm>
            <a:off x="1282890" y="188861"/>
            <a:ext cx="9116704" cy="113554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60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Проблема:</a:t>
            </a:r>
            <a:endParaRPr lang="ru-RU" sz="6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" name="Объект 2">
            <a:extLst>
              <a:ext uri="{FF2B5EF4-FFF2-40B4-BE49-F238E27FC236}">
                <a16:creationId xmlns="" xmlns:a16="http://schemas.microsoft.com/office/drawing/2014/main" id="{044BA7F5-DED7-46ED-9343-532910DFD900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4400" b="1" kern="1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Как простроить логопедическую работу с учащимися РАС для решения коррекционных задач? Для аутизма характерна следующая триада нарушений: нарушения социализации, коммуникации и воображения.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12945954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D5ADD8BC-5481-4D8E-93C0-7216E9BD2FA6}"/>
              </a:ext>
            </a:extLst>
          </p:cNvPr>
          <p:cNvSpPr/>
          <p:nvPr/>
        </p:nvSpPr>
        <p:spPr>
          <a:xfrm rot="16200000">
            <a:off x="-1560314" y="1587613"/>
            <a:ext cx="6778236" cy="3657600"/>
          </a:xfrm>
          <a:prstGeom prst="rect">
            <a:avLst/>
          </a:prstGeom>
          <a:solidFill>
            <a:srgbClr val="AD5567"/>
          </a:solidFill>
          <a:ln>
            <a:solidFill>
              <a:srgbClr val="DC34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Заголовок 1">
            <a:extLst>
              <a:ext uri="{FF2B5EF4-FFF2-40B4-BE49-F238E27FC236}">
                <a16:creationId xmlns="" xmlns:a16="http://schemas.microsoft.com/office/drawing/2014/main" id="{2A02A60D-A1D0-4DDF-B26E-CE1AA09B5BCF}"/>
              </a:ext>
            </a:extLst>
          </p:cNvPr>
          <p:cNvSpPr txBox="1">
            <a:spLocks/>
          </p:cNvSpPr>
          <p:nvPr/>
        </p:nvSpPr>
        <p:spPr>
          <a:xfrm>
            <a:off x="419099" y="147554"/>
            <a:ext cx="6991635" cy="645796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" name="Объект 2">
            <a:extLst>
              <a:ext uri="{FF2B5EF4-FFF2-40B4-BE49-F238E27FC236}">
                <a16:creationId xmlns="" xmlns:a16="http://schemas.microsoft.com/office/drawing/2014/main" id="{3E0EF8D9-923C-4083-B5E2-5FA97331C2A7}"/>
              </a:ext>
            </a:extLst>
          </p:cNvPr>
          <p:cNvSpPr txBox="1">
            <a:spLocks/>
          </p:cNvSpPr>
          <p:nvPr/>
        </p:nvSpPr>
        <p:spPr>
          <a:xfrm>
            <a:off x="4068167" y="147553"/>
            <a:ext cx="7971433" cy="6314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11638688-4932-AA86-2E00-8EC7814F69A7}"/>
              </a:ext>
            </a:extLst>
          </p:cNvPr>
          <p:cNvSpPr txBox="1"/>
          <p:nvPr/>
        </p:nvSpPr>
        <p:spPr>
          <a:xfrm>
            <a:off x="152401" y="395786"/>
            <a:ext cx="3355066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altLang="ru-RU" sz="40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Упражнение </a:t>
            </a:r>
            <a:br>
              <a:rPr lang="ru-RU" altLang="ru-RU" sz="40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40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«Подыши </a:t>
            </a:r>
          </a:p>
          <a:p>
            <a:r>
              <a:rPr lang="ru-RU" altLang="ru-RU" sz="40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на стеклышко»</a:t>
            </a:r>
          </a:p>
          <a:p>
            <a:endParaRPr lang="ru-RU" altLang="ru-RU" sz="4000" b="1" i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ru-RU" sz="4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4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40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Рисование пальцами и                     ладошкой</a:t>
            </a:r>
            <a:endParaRPr lang="ru-RU" altLang="ru-RU" sz="4000" i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ru-RU" sz="3600" b="1" dirty="0">
                <a:solidFill>
                  <a:srgbClr val="002060"/>
                </a:solidFill>
                <a:latin typeface="Georgia" panose="02040502050405020303" pitchFamily="18" charset="0"/>
                <a:cs typeface="Calibri" panose="020F0502020204030204" pitchFamily="34" charset="0"/>
              </a:rPr>
              <a:t/>
            </a:r>
            <a:br>
              <a:rPr lang="ru-RU" altLang="ru-RU" sz="3600" b="1" dirty="0">
                <a:solidFill>
                  <a:srgbClr val="002060"/>
                </a:solidFill>
                <a:latin typeface="Georgia" panose="02040502050405020303" pitchFamily="18" charset="0"/>
                <a:cs typeface="Calibri" panose="020F0502020204030204" pitchFamily="34" charset="0"/>
              </a:rPr>
            </a:br>
            <a:endParaRPr lang="ru-RU" sz="3600" dirty="0"/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635405CD-16FB-6CFA-7B82-F7573F227E1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89867" y="27297"/>
            <a:ext cx="4624313" cy="389643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C39B2D58-EFEA-26E2-A9AC-639C6DBDEFA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58033" y="-1"/>
            <a:ext cx="3887624" cy="3896437"/>
          </a:xfrm>
          <a:prstGeom prst="rect">
            <a:avLst/>
          </a:prstGeom>
        </p:spPr>
      </p:pic>
      <p:pic>
        <p:nvPicPr>
          <p:cNvPr id="12" name="Рисунок 2">
            <a:extLst>
              <a:ext uri="{FF2B5EF4-FFF2-40B4-BE49-F238E27FC236}">
                <a16:creationId xmlns="" xmlns:a16="http://schemas.microsoft.com/office/drawing/2014/main" id="{69AD0B5F-1C8E-F012-6D53-6EFE3CED24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7407" y="3896436"/>
            <a:ext cx="6141492" cy="2934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76836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3D344109-2063-4BD6-9B21-E022C3677860}"/>
              </a:ext>
            </a:extLst>
          </p:cNvPr>
          <p:cNvSpPr/>
          <p:nvPr/>
        </p:nvSpPr>
        <p:spPr>
          <a:xfrm>
            <a:off x="0" y="6669140"/>
            <a:ext cx="12192000" cy="188860"/>
          </a:xfrm>
          <a:prstGeom prst="rect">
            <a:avLst/>
          </a:prstGeom>
          <a:solidFill>
            <a:srgbClr val="AD5567"/>
          </a:solidFill>
          <a:ln>
            <a:solidFill>
              <a:srgbClr val="DC34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Заголовок 1">
            <a:extLst>
              <a:ext uri="{FF2B5EF4-FFF2-40B4-BE49-F238E27FC236}">
                <a16:creationId xmlns="" xmlns:a16="http://schemas.microsoft.com/office/drawing/2014/main" id="{BFBDDB38-6430-4E71-8B96-D4DDFA21E81E}"/>
              </a:ext>
            </a:extLst>
          </p:cNvPr>
          <p:cNvSpPr txBox="1">
            <a:spLocks/>
          </p:cNvSpPr>
          <p:nvPr/>
        </p:nvSpPr>
        <p:spPr>
          <a:xfrm>
            <a:off x="1953263" y="253973"/>
            <a:ext cx="9783813" cy="199790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3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3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dirty="0">
              <a:latin typeface="+mn-lt"/>
            </a:endParaRPr>
          </a:p>
        </p:txBody>
      </p:sp>
      <p:sp>
        <p:nvSpPr>
          <p:cNvPr id="5" name="Объект 2">
            <a:extLst>
              <a:ext uri="{FF2B5EF4-FFF2-40B4-BE49-F238E27FC236}">
                <a16:creationId xmlns="" xmlns:a16="http://schemas.microsoft.com/office/drawing/2014/main" id="{044BA7F5-DED7-46ED-9343-532910DFD900}"/>
              </a:ext>
            </a:extLst>
          </p:cNvPr>
          <p:cNvSpPr txBox="1">
            <a:spLocks/>
          </p:cNvSpPr>
          <p:nvPr/>
        </p:nvSpPr>
        <p:spPr>
          <a:xfrm>
            <a:off x="2456596" y="1943186"/>
            <a:ext cx="7782141" cy="472595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hangingPunct="1">
              <a:lnSpc>
                <a:spcPct val="80000"/>
              </a:lnSpc>
              <a:buFont typeface="Wingdings 3" panose="05040102010807070707" pitchFamily="18" charset="2"/>
              <a:buNone/>
              <a:defRPr/>
            </a:pPr>
            <a:endParaRPr lang="ru-RU" altLang="ru-RU" sz="36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9028128A-BDD2-4D02-BF3A-DBBC142F076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910" y="188860"/>
            <a:ext cx="1759353" cy="658662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7AA31407-DAA6-4BDC-9797-67E937D1233A}"/>
              </a:ext>
            </a:extLst>
          </p:cNvPr>
          <p:cNvSpPr/>
          <p:nvPr/>
        </p:nvSpPr>
        <p:spPr>
          <a:xfrm rot="16200000">
            <a:off x="8763000" y="3240140"/>
            <a:ext cx="6669140" cy="188860"/>
          </a:xfrm>
          <a:prstGeom prst="rect">
            <a:avLst/>
          </a:prstGeom>
          <a:solidFill>
            <a:srgbClr val="AD5567"/>
          </a:solidFill>
          <a:ln>
            <a:solidFill>
              <a:srgbClr val="DC34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E626C881-213B-6BA1-3E13-7DB96007C8C2}"/>
              </a:ext>
            </a:extLst>
          </p:cNvPr>
          <p:cNvSpPr txBox="1"/>
          <p:nvPr/>
        </p:nvSpPr>
        <p:spPr>
          <a:xfrm>
            <a:off x="1678675" y="156199"/>
            <a:ext cx="53053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 eaLnBrk="1" hangingPunct="1">
              <a:lnSpc>
                <a:spcPct val="90000"/>
              </a:lnSpc>
              <a:buFont typeface="Wingdings 3" panose="05040102010807070707" pitchFamily="18" charset="2"/>
              <a:buNone/>
              <a:defRPr/>
            </a:pPr>
            <a:r>
              <a:rPr lang="ru-RU" altLang="ru-RU" sz="40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Рисование маркером</a:t>
            </a:r>
          </a:p>
        </p:txBody>
      </p:sp>
      <p:pic>
        <p:nvPicPr>
          <p:cNvPr id="12" name="Рисунок 2">
            <a:extLst>
              <a:ext uri="{FF2B5EF4-FFF2-40B4-BE49-F238E27FC236}">
                <a16:creationId xmlns="" xmlns:a16="http://schemas.microsoft.com/office/drawing/2014/main" id="{144AD63A-31D1-7948-49EF-094E0AF352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95108" y="0"/>
            <a:ext cx="5102982" cy="33454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Рисунок 4">
            <a:extLst>
              <a:ext uri="{FF2B5EF4-FFF2-40B4-BE49-F238E27FC236}">
                <a16:creationId xmlns="" xmlns:a16="http://schemas.microsoft.com/office/drawing/2014/main" id="{B0DD166D-911D-B70A-098D-C54EC70CE3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49153" y="3357855"/>
            <a:ext cx="6553988" cy="3284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F42A857F-264D-D56A-F7A2-7AEDAA18145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344" y="1127897"/>
            <a:ext cx="5431808" cy="5454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784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="" xmlns:a16="http://schemas.microsoft.com/office/drawing/2014/main" id="{BFBDDB38-6430-4E71-8B96-D4DDFA21E81E}"/>
              </a:ext>
            </a:extLst>
          </p:cNvPr>
          <p:cNvSpPr txBox="1">
            <a:spLocks/>
          </p:cNvSpPr>
          <p:nvPr/>
        </p:nvSpPr>
        <p:spPr>
          <a:xfrm>
            <a:off x="2115402" y="365125"/>
            <a:ext cx="8570795" cy="76763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indent="0" algn="ctr" eaLnBrk="1" hangingPunct="1">
              <a:lnSpc>
                <a:spcPct val="90000"/>
              </a:lnSpc>
              <a:buFont typeface="Wingdings 3" panose="05040102010807070707" pitchFamily="18" charset="2"/>
              <a:buNone/>
              <a:defRPr/>
            </a:pPr>
            <a:r>
              <a:rPr lang="ru-RU" altLang="ru-RU" sz="40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Поролоновые рисунки</a:t>
            </a:r>
            <a:endParaRPr lang="ru-RU" altLang="ru-RU" sz="4000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2">
            <a:extLst>
              <a:ext uri="{FF2B5EF4-FFF2-40B4-BE49-F238E27FC236}">
                <a16:creationId xmlns="" xmlns:a16="http://schemas.microsoft.com/office/drawing/2014/main" id="{044BA7F5-DED7-46ED-9343-532910DFD900}"/>
              </a:ext>
            </a:extLst>
          </p:cNvPr>
          <p:cNvSpPr txBox="1">
            <a:spLocks/>
          </p:cNvSpPr>
          <p:nvPr/>
        </p:nvSpPr>
        <p:spPr>
          <a:xfrm>
            <a:off x="838200" y="2238233"/>
            <a:ext cx="10515600" cy="425464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buFont typeface="Wingdings 3" panose="05040102010807070707" pitchFamily="18" charset="2"/>
              <a:buNone/>
              <a:defRPr/>
            </a:pPr>
            <a:endParaRPr lang="ru-RU" altLang="ru-RU" sz="28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BDA28E9F-BFE8-4B89-BBA8-3A97EF4F44E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910" y="188860"/>
            <a:ext cx="1759353" cy="658662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E080124-93FD-4E8C-80D0-644A5303F4D6}"/>
              </a:ext>
            </a:extLst>
          </p:cNvPr>
          <p:cNvSpPr/>
          <p:nvPr/>
        </p:nvSpPr>
        <p:spPr>
          <a:xfrm>
            <a:off x="0" y="6669140"/>
            <a:ext cx="12192000" cy="188860"/>
          </a:xfrm>
          <a:prstGeom prst="rect">
            <a:avLst/>
          </a:prstGeom>
          <a:solidFill>
            <a:srgbClr val="AD5567"/>
          </a:solidFill>
          <a:ln>
            <a:solidFill>
              <a:srgbClr val="DC34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3">
            <a:extLst>
              <a:ext uri="{FF2B5EF4-FFF2-40B4-BE49-F238E27FC236}">
                <a16:creationId xmlns="" xmlns:a16="http://schemas.microsoft.com/office/drawing/2014/main" id="{1A2A39F8-E6CE-AA86-3B11-9BD59F0D94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50942" y="963508"/>
            <a:ext cx="4378657" cy="5705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0E0A303A-D64F-64C6-C653-F906CC7F956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29600" y="963509"/>
            <a:ext cx="3962400" cy="570563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19F0B85C-60B1-49C8-9871-D6BEB72E553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63509"/>
            <a:ext cx="3850944" cy="570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2826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="" xmlns:a16="http://schemas.microsoft.com/office/drawing/2014/main" id="{BFBDDB38-6430-4E71-8B96-D4DDFA21E81E}"/>
              </a:ext>
            </a:extLst>
          </p:cNvPr>
          <p:cNvSpPr txBox="1">
            <a:spLocks/>
          </p:cNvSpPr>
          <p:nvPr/>
        </p:nvSpPr>
        <p:spPr>
          <a:xfrm>
            <a:off x="2279176" y="365125"/>
            <a:ext cx="9074624" cy="202323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dirty="0">
              <a:latin typeface="+mn-lt"/>
            </a:endParaRPr>
          </a:p>
        </p:txBody>
      </p:sp>
      <p:sp>
        <p:nvSpPr>
          <p:cNvPr id="5" name="Объект 2">
            <a:extLst>
              <a:ext uri="{FF2B5EF4-FFF2-40B4-BE49-F238E27FC236}">
                <a16:creationId xmlns="" xmlns:a16="http://schemas.microsoft.com/office/drawing/2014/main" id="{044BA7F5-DED7-46ED-9343-532910DFD900}"/>
              </a:ext>
            </a:extLst>
          </p:cNvPr>
          <p:cNvSpPr txBox="1">
            <a:spLocks/>
          </p:cNvSpPr>
          <p:nvPr/>
        </p:nvSpPr>
        <p:spPr>
          <a:xfrm>
            <a:off x="436729" y="2388357"/>
            <a:ext cx="11286698" cy="410451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defRPr/>
            </a:pPr>
            <a:endParaRPr lang="ru-RU" altLang="ru-RU" sz="32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BDA28E9F-BFE8-4B89-BBA8-3A97EF4F44E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910" y="188860"/>
            <a:ext cx="1759353" cy="658662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552BD89E-DA30-139F-3619-E2C17B7DD08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910" y="847522"/>
            <a:ext cx="5756514" cy="601047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B5F8209C-3974-3447-DEDE-38A8239B21B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847521"/>
            <a:ext cx="6096000" cy="6375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3920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78D7BA5A-257E-9459-7535-AFE3D8AAFE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="" xmlns:a16="http://schemas.microsoft.com/office/drawing/2014/main" id="{258CBB7A-A0EB-3F71-38C6-DEB689A453FB}"/>
              </a:ext>
            </a:extLst>
          </p:cNvPr>
          <p:cNvSpPr txBox="1">
            <a:spLocks/>
          </p:cNvSpPr>
          <p:nvPr/>
        </p:nvSpPr>
        <p:spPr>
          <a:xfrm>
            <a:off x="2279176" y="365125"/>
            <a:ext cx="9074624" cy="202323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altLang="ru-RU" b="1" i="1" dirty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altLang="ru-RU" b="1" i="1" dirty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>
              <a:latin typeface="+mn-lt"/>
            </a:endParaRPr>
          </a:p>
        </p:txBody>
      </p:sp>
      <p:sp>
        <p:nvSpPr>
          <p:cNvPr id="5" name="Объект 2">
            <a:extLst>
              <a:ext uri="{FF2B5EF4-FFF2-40B4-BE49-F238E27FC236}">
                <a16:creationId xmlns="" xmlns:a16="http://schemas.microsoft.com/office/drawing/2014/main" id="{EC9D7BEB-3019-CAFD-6CEF-695458B69442}"/>
              </a:ext>
            </a:extLst>
          </p:cNvPr>
          <p:cNvSpPr txBox="1">
            <a:spLocks/>
          </p:cNvSpPr>
          <p:nvPr/>
        </p:nvSpPr>
        <p:spPr>
          <a:xfrm>
            <a:off x="436729" y="2388357"/>
            <a:ext cx="11286698" cy="410451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defRPr/>
            </a:pPr>
            <a:endParaRPr lang="ru-RU" altLang="ru-RU" sz="32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C165760B-7D10-C015-A95C-0E1480BB8C0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910" y="188860"/>
            <a:ext cx="1759353" cy="658662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DA65CDA-BD62-792B-0ACE-E9E1C240C3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70746" y="365125"/>
            <a:ext cx="7151427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endParaRPr lang="ru-RU" sz="4900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090D7F6A-D341-91D0-E384-12586CA81F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102" y="1228298"/>
            <a:ext cx="12124898" cy="5629701"/>
          </a:xfrm>
        </p:spPr>
        <p:txBody>
          <a:bodyPr/>
          <a:lstStyle/>
          <a:p>
            <a:pPr marL="0" indent="0" algn="ctr">
              <a:spcAft>
                <a:spcPts val="800"/>
              </a:spcAft>
              <a:buFont typeface="Wingdings 3" panose="05040102010807070707" pitchFamily="18" charset="2"/>
              <a:buNone/>
              <a:defRPr/>
            </a:pPr>
            <a:r>
              <a:rPr lang="ru-RU" sz="3600" b="1" i="1" kern="0" dirty="0">
                <a:solidFill>
                  <a:schemeClr val="accent2">
                    <a:lumMod val="50000"/>
                  </a:schemeClr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Критерии оценивания</a:t>
            </a:r>
          </a:p>
          <a:p>
            <a:pPr marL="0" indent="0">
              <a:spcAft>
                <a:spcPts val="800"/>
              </a:spcAft>
              <a:buFont typeface="Wingdings 3" panose="05040102010807070707" pitchFamily="18" charset="2"/>
              <a:buNone/>
              <a:defRPr/>
            </a:pPr>
            <a:r>
              <a:rPr lang="ru-RU" sz="2800" b="1" kern="0" dirty="0">
                <a:solidFill>
                  <a:schemeClr val="accent2">
                    <a:lumMod val="50000"/>
                  </a:schemeClr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0 б – действие не выполняет, помощь не принимает</a:t>
            </a:r>
          </a:p>
          <a:p>
            <a:pPr marL="0" indent="0">
              <a:spcAft>
                <a:spcPts val="800"/>
              </a:spcAft>
              <a:buFont typeface="Wingdings 3" panose="05040102010807070707" pitchFamily="18" charset="2"/>
              <a:buNone/>
              <a:defRPr/>
            </a:pPr>
            <a:r>
              <a:rPr lang="ru-RU" sz="2800" b="1" kern="0" dirty="0">
                <a:solidFill>
                  <a:schemeClr val="accent2">
                    <a:lumMod val="50000"/>
                  </a:schemeClr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1б – выполняет действие совместно с педагогом при значительной физической помощи</a:t>
            </a:r>
            <a:endParaRPr lang="ru-RU" sz="2800" b="1" kern="100" dirty="0">
              <a:solidFill>
                <a:schemeClr val="accent2">
                  <a:lumMod val="50000"/>
                </a:schemeClr>
              </a:solidFill>
              <a:highlight>
                <a:srgbClr val="FFFFFF"/>
              </a:highlight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Aft>
                <a:spcPts val="800"/>
              </a:spcAft>
              <a:buFont typeface="Wingdings 3" panose="05040102010807070707" pitchFamily="18" charset="2"/>
              <a:buNone/>
              <a:defRPr/>
            </a:pPr>
            <a:r>
              <a:rPr lang="ru-RU" sz="2800" b="1" kern="0" dirty="0">
                <a:solidFill>
                  <a:schemeClr val="accent2">
                    <a:lumMod val="50000"/>
                  </a:schemeClr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б – выполняет действие совместно с педагогом, с незначительной физической помощью</a:t>
            </a:r>
            <a:endParaRPr lang="ru-RU" sz="2800" b="1" kern="100" dirty="0">
              <a:solidFill>
                <a:schemeClr val="accent2">
                  <a:lumMod val="50000"/>
                </a:schemeClr>
              </a:solidFill>
              <a:highlight>
                <a:srgbClr val="FFFFFF"/>
              </a:highlight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Font typeface="Wingdings 3" panose="05040102010807070707" pitchFamily="18" charset="2"/>
              <a:buNone/>
              <a:defRPr/>
            </a:pPr>
            <a:r>
              <a:rPr lang="ru-RU" sz="2800" b="1" kern="0" dirty="0">
                <a:solidFill>
                  <a:schemeClr val="accent2">
                    <a:lumMod val="50000"/>
                  </a:schemeClr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 б – выполняет действие самостоятельно по подражанию, показу, образцу</a:t>
            </a:r>
            <a:endParaRPr lang="ru-RU" altLang="ru-RU" sz="2800" dirty="0">
              <a:solidFill>
                <a:schemeClr val="accent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ru-RU" sz="2800" b="1" kern="0" dirty="0">
                <a:solidFill>
                  <a:schemeClr val="accent2">
                    <a:lumMod val="50000"/>
                  </a:schemeClr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 б – выполняет действие самостоятельно по вербальной пооперационной инструкции</a:t>
            </a:r>
            <a:r>
              <a:rPr lang="ru-RU" sz="2800" b="1" kern="100" dirty="0">
                <a:solidFill>
                  <a:schemeClr val="accent2">
                    <a:lumMod val="50000"/>
                  </a:schemeClr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800" b="1" kern="100" dirty="0">
                <a:solidFill>
                  <a:schemeClr val="accent2">
                    <a:lumMod val="50000"/>
                  </a:schemeClr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800" b="1" kern="0" dirty="0">
                <a:solidFill>
                  <a:schemeClr val="accent2">
                    <a:lumMod val="50000"/>
                  </a:schemeClr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 б – выполняет действие самостоятельно по вербальному заданию</a:t>
            </a:r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8142CBC5-49DB-52A6-E559-3BB366722690}"/>
              </a:ext>
            </a:extLst>
          </p:cNvPr>
          <p:cNvSpPr txBox="1"/>
          <p:nvPr/>
        </p:nvSpPr>
        <p:spPr>
          <a:xfrm>
            <a:off x="2088107" y="147493"/>
            <a:ext cx="978544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b="1" kern="0" dirty="0">
                <a:solidFill>
                  <a:srgbClr val="00B050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Мониторинг учебных достижений учащихся с РАС (вариант 8.4)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9060856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CD77D2A2-344D-59EC-89C4-4E56C70118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="" xmlns:a16="http://schemas.microsoft.com/office/drawing/2014/main" id="{A8735289-3CD9-B28F-39EF-E02B2BF4C2B7}"/>
              </a:ext>
            </a:extLst>
          </p:cNvPr>
          <p:cNvSpPr txBox="1">
            <a:spLocks/>
          </p:cNvSpPr>
          <p:nvPr/>
        </p:nvSpPr>
        <p:spPr>
          <a:xfrm>
            <a:off x="2279176" y="365125"/>
            <a:ext cx="9074624" cy="202323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altLang="ru-RU" b="1" i="1" dirty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altLang="ru-RU" b="1" i="1" dirty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>
              <a:latin typeface="+mn-lt"/>
            </a:endParaRPr>
          </a:p>
        </p:txBody>
      </p:sp>
      <p:sp>
        <p:nvSpPr>
          <p:cNvPr id="5" name="Объект 2">
            <a:extLst>
              <a:ext uri="{FF2B5EF4-FFF2-40B4-BE49-F238E27FC236}">
                <a16:creationId xmlns="" xmlns:a16="http://schemas.microsoft.com/office/drawing/2014/main" id="{66582FC6-3C38-9E9F-8382-FE0204523718}"/>
              </a:ext>
            </a:extLst>
          </p:cNvPr>
          <p:cNvSpPr txBox="1">
            <a:spLocks/>
          </p:cNvSpPr>
          <p:nvPr/>
        </p:nvSpPr>
        <p:spPr>
          <a:xfrm>
            <a:off x="436729" y="2388357"/>
            <a:ext cx="11286698" cy="410451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defRPr/>
            </a:pPr>
            <a:endParaRPr lang="ru-RU" altLang="ru-RU" sz="32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12B7B727-1883-FB99-CA18-05DCC09C44B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910" y="188860"/>
            <a:ext cx="1759353" cy="658662"/>
          </a:xfrm>
          <a:prstGeom prst="rect">
            <a:avLst/>
          </a:prstGeom>
        </p:spPr>
      </p:pic>
      <p:sp>
        <p:nvSpPr>
          <p:cNvPr id="7" name="Объект 6">
            <a:extLst>
              <a:ext uri="{FF2B5EF4-FFF2-40B4-BE49-F238E27FC236}">
                <a16:creationId xmlns="" xmlns:a16="http://schemas.microsoft.com/office/drawing/2014/main" id="{F138B091-95B5-520A-BC0F-3C631B3905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79176" y="170830"/>
            <a:ext cx="8202305" cy="68935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altLang="ru-RU" sz="3600" b="1" u="sng" dirty="0">
                <a:solidFill>
                  <a:srgbClr val="00B05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Речь и альтернативная коммуникация</a:t>
            </a:r>
            <a:r>
              <a:rPr lang="ru-RU" altLang="ru-RU" sz="3600" dirty="0">
                <a:solidFill>
                  <a:srgbClr val="00B050"/>
                </a:solidFill>
              </a:rPr>
              <a:t/>
            </a:r>
            <a:br>
              <a:rPr lang="ru-RU" altLang="ru-RU" sz="3600" dirty="0">
                <a:solidFill>
                  <a:srgbClr val="00B050"/>
                </a:solidFill>
              </a:rPr>
            </a:br>
            <a:endParaRPr lang="ru-RU" sz="3600" dirty="0">
              <a:solidFill>
                <a:srgbClr val="00B050"/>
              </a:solidFill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="" xmlns:a16="http://schemas.microsoft.com/office/drawing/2014/main" id="{492B8F23-6568-F686-6023-96A460417F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9664467"/>
              </p:ext>
            </p:extLst>
          </p:nvPr>
        </p:nvGraphicFramePr>
        <p:xfrm>
          <a:off x="0" y="847522"/>
          <a:ext cx="12191999" cy="677476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993148">
                  <a:extLst>
                    <a:ext uri="{9D8B030D-6E8A-4147-A177-3AD203B41FA5}">
                      <a16:colId xmlns="" xmlns:a16="http://schemas.microsoft.com/office/drawing/2014/main" val="1801039800"/>
                    </a:ext>
                  </a:extLst>
                </a:gridCol>
                <a:gridCol w="1364890">
                  <a:extLst>
                    <a:ext uri="{9D8B030D-6E8A-4147-A177-3AD203B41FA5}">
                      <a16:colId xmlns="" xmlns:a16="http://schemas.microsoft.com/office/drawing/2014/main" val="1741325051"/>
                    </a:ext>
                  </a:extLst>
                </a:gridCol>
                <a:gridCol w="1150188">
                  <a:extLst>
                    <a:ext uri="{9D8B030D-6E8A-4147-A177-3AD203B41FA5}">
                      <a16:colId xmlns="" xmlns:a16="http://schemas.microsoft.com/office/drawing/2014/main" val="2583940179"/>
                    </a:ext>
                  </a:extLst>
                </a:gridCol>
                <a:gridCol w="1334220">
                  <a:extLst>
                    <a:ext uri="{9D8B030D-6E8A-4147-A177-3AD203B41FA5}">
                      <a16:colId xmlns="" xmlns:a16="http://schemas.microsoft.com/office/drawing/2014/main" val="1766509874"/>
                    </a:ext>
                  </a:extLst>
                </a:gridCol>
                <a:gridCol w="1018783">
                  <a:extLst>
                    <a:ext uri="{9D8B030D-6E8A-4147-A177-3AD203B41FA5}">
                      <a16:colId xmlns="" xmlns:a16="http://schemas.microsoft.com/office/drawing/2014/main" val="4149255025"/>
                    </a:ext>
                  </a:extLst>
                </a:gridCol>
                <a:gridCol w="330770">
                  <a:extLst>
                    <a:ext uri="{9D8B030D-6E8A-4147-A177-3AD203B41FA5}">
                      <a16:colId xmlns="" xmlns:a16="http://schemas.microsoft.com/office/drawing/2014/main" val="16183546"/>
                    </a:ext>
                  </a:extLst>
                </a:gridCol>
              </a:tblGrid>
              <a:tr h="309061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kern="0" dirty="0">
                          <a:effectLst/>
                        </a:rPr>
                        <a:t>Параметры  изучения</a:t>
                      </a:r>
                      <a:endParaRPr lang="ru-RU" sz="2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84" marR="30184" marT="0" marB="0"/>
                </a:tc>
                <a:tc gridSpan="2">
                  <a:txBody>
                    <a:bodyPr/>
                    <a:lstStyle/>
                    <a:p>
                      <a:r>
                        <a:rPr lang="ru-RU" sz="2000" kern="0" dirty="0">
                          <a:effectLst/>
                        </a:rPr>
                        <a:t>1 </a:t>
                      </a:r>
                      <a:r>
                        <a:rPr lang="ru-RU" sz="2000" kern="0" dirty="0" err="1">
                          <a:effectLst/>
                        </a:rPr>
                        <a:t>кл</a:t>
                      </a:r>
                      <a:r>
                        <a:rPr lang="ru-RU" sz="2000" kern="0" dirty="0">
                          <a:effectLst/>
                        </a:rPr>
                        <a:t>.</a:t>
                      </a:r>
                      <a:endParaRPr lang="ru-RU" sz="2000" dirty="0"/>
                    </a:p>
                  </a:txBody>
                  <a:tcPr marL="30184" marR="30184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30184" marR="30184" marT="0" marB="0"/>
                </a:tc>
                <a:tc gridSpan="2">
                  <a:txBody>
                    <a:bodyPr/>
                    <a:lstStyle/>
                    <a:p>
                      <a:r>
                        <a:rPr lang="ru-RU" sz="2000" kern="0" dirty="0">
                          <a:effectLst/>
                        </a:rPr>
                        <a:t>2кл.</a:t>
                      </a:r>
                      <a:endParaRPr lang="ru-RU" sz="2000" dirty="0"/>
                    </a:p>
                  </a:txBody>
                  <a:tcPr marL="30184" marR="30184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84" marR="301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600" kern="100">
                          <a:effectLst/>
                        </a:rPr>
                        <a:t> </a:t>
                      </a:r>
                      <a:endParaRPr lang="ru-RU" sz="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3366915795"/>
                  </a:ext>
                </a:extLst>
              </a:tr>
              <a:tr h="3143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2390" marR="72390" indent="-7239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kern="0" dirty="0">
                          <a:effectLst/>
                        </a:rPr>
                        <a:t>I </a:t>
                      </a:r>
                      <a:r>
                        <a:rPr lang="ru-RU" sz="2000" kern="0" dirty="0" err="1">
                          <a:effectLst/>
                        </a:rPr>
                        <a:t>полуг</a:t>
                      </a:r>
                      <a:r>
                        <a:rPr lang="ru-RU" sz="2000" kern="0" dirty="0">
                          <a:effectLst/>
                        </a:rPr>
                        <a:t>.</a:t>
                      </a:r>
                      <a:endParaRPr lang="ru-RU" sz="20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84" marR="30184" marT="0" marB="0"/>
                </a:tc>
                <a:tc>
                  <a:txBody>
                    <a:bodyPr/>
                    <a:lstStyle/>
                    <a:p>
                      <a:pPr marL="72390" marR="72390" indent="-7239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kern="0">
                          <a:effectLst/>
                        </a:rPr>
                        <a:t>IIполуг.</a:t>
                      </a:r>
                      <a:endParaRPr lang="ru-RU" sz="2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84" marR="30184" marT="0" marB="0"/>
                </a:tc>
                <a:tc>
                  <a:txBody>
                    <a:bodyPr/>
                    <a:lstStyle/>
                    <a:p>
                      <a:pPr marL="72390" marR="72390" indent="-7239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kern="0">
                          <a:effectLst/>
                        </a:rPr>
                        <a:t>I полуг.</a:t>
                      </a:r>
                      <a:endParaRPr lang="ru-RU" sz="2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84" marR="30184" marT="0" marB="0"/>
                </a:tc>
                <a:tc>
                  <a:txBody>
                    <a:bodyPr/>
                    <a:lstStyle/>
                    <a:p>
                      <a:pPr marL="72390" marR="72390" indent="-7239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kern="0">
                          <a:effectLst/>
                        </a:rPr>
                        <a:t>IIполуг.</a:t>
                      </a:r>
                      <a:endParaRPr lang="ru-RU" sz="2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84" marR="30184" marT="0" marB="0"/>
                </a:tc>
                <a:tc rowSpan="3">
                  <a:txBody>
                    <a:bodyPr/>
                    <a:lstStyle/>
                    <a:p>
                      <a:pPr marL="72390" marR="72390" indent="-7239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kern="0">
                          <a:effectLst/>
                        </a:rPr>
                        <a:t> </a:t>
                      </a:r>
                      <a:endParaRPr lang="ru-RU" sz="2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84" marR="30184" marT="0" marB="0"/>
                </a:tc>
                <a:extLst>
                  <a:ext uri="{0D108BD9-81ED-4DB2-BD59-A6C34878D82A}">
                    <a16:rowId xmlns="" xmlns:a16="http://schemas.microsoft.com/office/drawing/2014/main" val="899992122"/>
                  </a:ext>
                </a:extLst>
              </a:tr>
              <a:tr h="4183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kern="0" dirty="0">
                          <a:effectLst/>
                        </a:rPr>
                        <a:t>Коррекция зрения, зрительного восприятия.</a:t>
                      </a:r>
                      <a:endParaRPr lang="ru-RU" sz="20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84" marR="301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kern="0" dirty="0">
                          <a:effectLst/>
                        </a:rPr>
                        <a:t>0</a:t>
                      </a:r>
                      <a:endParaRPr lang="ru-RU" sz="20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84" marR="301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kern="0">
                          <a:effectLst/>
                        </a:rPr>
                        <a:t>1</a:t>
                      </a:r>
                      <a:endParaRPr lang="ru-RU" sz="2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84" marR="301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kern="0">
                          <a:effectLst/>
                        </a:rPr>
                        <a:t>2</a:t>
                      </a:r>
                      <a:endParaRPr lang="ru-RU" sz="2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84" marR="301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kern="0">
                          <a:effectLst/>
                        </a:rPr>
                        <a:t>2</a:t>
                      </a:r>
                      <a:endParaRPr lang="ru-RU" sz="2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84" marR="30184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336253644"/>
                  </a:ext>
                </a:extLst>
              </a:tr>
              <a:tr h="66029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kern="0" dirty="0">
                          <a:effectLst/>
                        </a:rPr>
                        <a:t>Развитие цветовосприятия и сенсорного развития.</a:t>
                      </a:r>
                      <a:endParaRPr lang="ru-RU" sz="20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84" marR="301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kern="0" dirty="0">
                          <a:effectLst/>
                        </a:rPr>
                        <a:t>0</a:t>
                      </a:r>
                      <a:endParaRPr lang="ru-RU" sz="20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84" marR="301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kern="0" dirty="0">
                          <a:effectLst/>
                        </a:rPr>
                        <a:t>1</a:t>
                      </a:r>
                      <a:endParaRPr lang="ru-RU" sz="20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84" marR="301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kern="0" dirty="0">
                          <a:effectLst/>
                        </a:rPr>
                        <a:t>2</a:t>
                      </a:r>
                      <a:endParaRPr lang="ru-RU" sz="20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84" marR="301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kern="0" dirty="0">
                          <a:effectLst/>
                        </a:rPr>
                        <a:t>2</a:t>
                      </a:r>
                      <a:endParaRPr lang="ru-RU" sz="20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84" marR="30184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98869008"/>
                  </a:ext>
                </a:extLst>
              </a:tr>
              <a:tr h="321826">
                <a:tc grid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kern="0" dirty="0">
                          <a:effectLst/>
                        </a:rPr>
                        <a:t>Развитие общей и мелкой моторики:</a:t>
                      </a:r>
                      <a:endParaRPr lang="ru-RU" sz="20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84" marR="30184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84" marR="301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kern="0">
                          <a:effectLst/>
                        </a:rPr>
                        <a:t> </a:t>
                      </a:r>
                      <a:endParaRPr lang="ru-RU" sz="2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84" marR="30184" marT="0" marB="0"/>
                </a:tc>
                <a:extLst>
                  <a:ext uri="{0D108BD9-81ED-4DB2-BD59-A6C34878D82A}">
                    <a16:rowId xmlns="" xmlns:a16="http://schemas.microsoft.com/office/drawing/2014/main" val="2456270069"/>
                  </a:ext>
                </a:extLst>
              </a:tr>
              <a:tr h="32182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kern="0" dirty="0">
                          <a:effectLst/>
                        </a:rPr>
                        <a:t>- захват предмета</a:t>
                      </a:r>
                      <a:endParaRPr lang="ru-RU" sz="20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84" marR="301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kern="0">
                          <a:effectLst/>
                        </a:rPr>
                        <a:t>0</a:t>
                      </a:r>
                      <a:endParaRPr lang="ru-RU" sz="2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84" marR="301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kern="0" dirty="0">
                          <a:effectLst/>
                        </a:rPr>
                        <a:t>1</a:t>
                      </a:r>
                      <a:endParaRPr lang="ru-RU" sz="20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84" marR="301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kern="0">
                          <a:effectLst/>
                        </a:rPr>
                        <a:t>1</a:t>
                      </a:r>
                      <a:endParaRPr lang="ru-RU" sz="2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84" marR="301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kern="0">
                          <a:effectLst/>
                        </a:rPr>
                        <a:t>2</a:t>
                      </a:r>
                      <a:endParaRPr lang="ru-RU" sz="2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84" marR="30184" marT="0" marB="0"/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kern="0">
                          <a:effectLst/>
                        </a:rPr>
                        <a:t> </a:t>
                      </a:r>
                      <a:endParaRPr lang="ru-RU" sz="2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84" marR="30184" marT="0" marB="0"/>
                </a:tc>
                <a:extLst>
                  <a:ext uri="{0D108BD9-81ED-4DB2-BD59-A6C34878D82A}">
                    <a16:rowId xmlns="" xmlns:a16="http://schemas.microsoft.com/office/drawing/2014/main" val="3060614441"/>
                  </a:ext>
                </a:extLst>
              </a:tr>
              <a:tr h="32182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kern="0" dirty="0">
                          <a:effectLst/>
                        </a:rPr>
                        <a:t>-длительное удерживание предмета</a:t>
                      </a:r>
                      <a:endParaRPr lang="ru-RU" sz="20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84" marR="301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kern="0">
                          <a:effectLst/>
                        </a:rPr>
                        <a:t>0</a:t>
                      </a:r>
                      <a:endParaRPr lang="ru-RU" sz="2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84" marR="301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kern="0" dirty="0">
                          <a:effectLst/>
                        </a:rPr>
                        <a:t>1</a:t>
                      </a:r>
                      <a:endParaRPr lang="ru-RU" sz="20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84" marR="301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kern="0">
                          <a:effectLst/>
                        </a:rPr>
                        <a:t>1</a:t>
                      </a:r>
                      <a:endParaRPr lang="ru-RU" sz="2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84" marR="301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kern="0">
                          <a:effectLst/>
                        </a:rPr>
                        <a:t>2</a:t>
                      </a:r>
                      <a:endParaRPr lang="ru-RU" sz="2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84" marR="30184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795591694"/>
                  </a:ext>
                </a:extLst>
              </a:tr>
              <a:tr h="32182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kern="0" dirty="0">
                          <a:effectLst/>
                        </a:rPr>
                        <a:t>-захват двумя пальцами предмета</a:t>
                      </a:r>
                      <a:endParaRPr lang="ru-RU" sz="20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84" marR="301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kern="0">
                          <a:effectLst/>
                        </a:rPr>
                        <a:t>0</a:t>
                      </a:r>
                      <a:endParaRPr lang="ru-RU" sz="2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84" marR="301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kern="0">
                          <a:effectLst/>
                        </a:rPr>
                        <a:t>0</a:t>
                      </a:r>
                      <a:endParaRPr lang="ru-RU" sz="2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84" marR="301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kern="0">
                          <a:effectLst/>
                        </a:rPr>
                        <a:t>1</a:t>
                      </a:r>
                      <a:endParaRPr lang="ru-RU" sz="2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84" marR="301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kern="0">
                          <a:effectLst/>
                        </a:rPr>
                        <a:t>1</a:t>
                      </a:r>
                      <a:endParaRPr lang="ru-RU" sz="2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84" marR="30184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96778810"/>
                  </a:ext>
                </a:extLst>
              </a:tr>
              <a:tr h="32182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kern="0" dirty="0">
                          <a:effectLst/>
                        </a:rPr>
                        <a:t>-обводка</a:t>
                      </a:r>
                      <a:endParaRPr lang="ru-RU" sz="20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84" marR="301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kern="0">
                          <a:effectLst/>
                        </a:rPr>
                        <a:t>0</a:t>
                      </a:r>
                      <a:endParaRPr lang="ru-RU" sz="2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84" marR="301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kern="0" dirty="0">
                          <a:effectLst/>
                        </a:rPr>
                        <a:t>0</a:t>
                      </a:r>
                      <a:endParaRPr lang="ru-RU" sz="20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84" marR="301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kern="0">
                          <a:effectLst/>
                        </a:rPr>
                        <a:t>1</a:t>
                      </a:r>
                      <a:endParaRPr lang="ru-RU" sz="2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84" marR="301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kern="0">
                          <a:effectLst/>
                        </a:rPr>
                        <a:t>1</a:t>
                      </a:r>
                      <a:endParaRPr lang="ru-RU" sz="2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84" marR="30184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29704200"/>
                  </a:ext>
                </a:extLst>
              </a:tr>
              <a:tr h="32182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kern="0" dirty="0">
                          <a:effectLst/>
                        </a:rPr>
                        <a:t>-штриховка</a:t>
                      </a:r>
                      <a:endParaRPr lang="ru-RU" sz="20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84" marR="301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kern="0">
                          <a:effectLst/>
                        </a:rPr>
                        <a:t>0</a:t>
                      </a:r>
                      <a:endParaRPr lang="ru-RU" sz="2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84" marR="301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kern="0">
                          <a:effectLst/>
                        </a:rPr>
                        <a:t>0</a:t>
                      </a:r>
                      <a:endParaRPr lang="ru-RU" sz="2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84" marR="301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kern="0">
                          <a:effectLst/>
                        </a:rPr>
                        <a:t>0</a:t>
                      </a:r>
                      <a:endParaRPr lang="ru-RU" sz="2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84" marR="301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kern="0">
                          <a:effectLst/>
                        </a:rPr>
                        <a:t>1</a:t>
                      </a:r>
                      <a:endParaRPr lang="ru-RU" sz="2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84" marR="30184" marT="0" marB="0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kern="0">
                          <a:effectLst/>
                        </a:rPr>
                        <a:t> </a:t>
                      </a:r>
                      <a:endParaRPr lang="ru-RU" sz="2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84" marR="30184" marT="0" marB="0"/>
                </a:tc>
                <a:extLst>
                  <a:ext uri="{0D108BD9-81ED-4DB2-BD59-A6C34878D82A}">
                    <a16:rowId xmlns="" xmlns:a16="http://schemas.microsoft.com/office/drawing/2014/main" val="731987244"/>
                  </a:ext>
                </a:extLst>
              </a:tr>
              <a:tr h="66029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kern="0" dirty="0">
                          <a:effectLst/>
                        </a:rPr>
                        <a:t>Развитие речи и мышления в процессе восприятия и      отображения.</a:t>
                      </a:r>
                      <a:endParaRPr lang="ru-RU" sz="20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84" marR="301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kern="0">
                          <a:effectLst/>
                        </a:rPr>
                        <a:t>0</a:t>
                      </a:r>
                      <a:endParaRPr lang="ru-RU" sz="2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84" marR="301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kern="0">
                          <a:effectLst/>
                        </a:rPr>
                        <a:t>0</a:t>
                      </a:r>
                      <a:endParaRPr lang="ru-RU" sz="2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84" marR="301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kern="0" dirty="0">
                          <a:effectLst/>
                        </a:rPr>
                        <a:t>0</a:t>
                      </a:r>
                      <a:endParaRPr lang="ru-RU" sz="20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84" marR="301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kern="0">
                          <a:effectLst/>
                        </a:rPr>
                        <a:t>0</a:t>
                      </a:r>
                      <a:endParaRPr lang="ru-RU" sz="2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84" marR="30184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609337"/>
                  </a:ext>
                </a:extLst>
              </a:tr>
              <a:tr h="20141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kern="0" dirty="0">
                          <a:effectLst/>
                        </a:rPr>
                        <a:t>Преодоление недостатков развития личностных качеств, обусловленных зрительной недостаточностью, таких, как неуверенность, неумение преодолевать трудности, ранимость, робость, ощущение несостоятельности и др.</a:t>
                      </a:r>
                      <a:endParaRPr lang="ru-RU" sz="20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84" marR="301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kern="0">
                          <a:effectLst/>
                        </a:rPr>
                        <a:t>0</a:t>
                      </a:r>
                      <a:endParaRPr lang="ru-RU" sz="2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84" marR="301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kern="0" dirty="0">
                          <a:effectLst/>
                        </a:rPr>
                        <a:t>1</a:t>
                      </a:r>
                      <a:endParaRPr lang="ru-RU" sz="20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84" marR="301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kern="0" dirty="0">
                          <a:effectLst/>
                        </a:rPr>
                        <a:t>1</a:t>
                      </a:r>
                      <a:endParaRPr lang="ru-RU" sz="20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84" marR="301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kern="0" dirty="0">
                          <a:effectLst/>
                        </a:rPr>
                        <a:t>2</a:t>
                      </a:r>
                      <a:endParaRPr lang="ru-RU" sz="20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84" marR="30184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78254654"/>
                  </a:ext>
                </a:extLst>
              </a:tr>
              <a:tr h="3160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5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84" marR="301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2000" kern="1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84" marR="301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20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84" marR="301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20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84" marR="301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2000" kern="1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84" marR="301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kern="100" dirty="0">
                          <a:effectLst/>
                        </a:rPr>
                        <a:t> </a:t>
                      </a:r>
                      <a:endParaRPr lang="ru-RU" sz="20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92826327"/>
                  </a:ext>
                </a:extLst>
              </a:tr>
              <a:tr h="1035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5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84" marR="301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500" kern="1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84" marR="301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500" kern="1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84" marR="301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500" kern="1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84" marR="301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500" kern="1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84" marR="301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600" kern="100" dirty="0">
                          <a:effectLst/>
                        </a:rPr>
                        <a:t> </a:t>
                      </a:r>
                      <a:endParaRPr lang="ru-RU" sz="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36508083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40562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1E55A19D-1181-CE08-F84C-5C4AA14F4E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900" y="109182"/>
            <a:ext cx="4776716" cy="6550925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A89993F9-EA44-8AB3-8397-AD9ED5F3FC4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899" y="109182"/>
            <a:ext cx="5445455" cy="655092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EC41A78F-AEAD-CA56-B0D4-E86ED75B1FE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4224" y="0"/>
            <a:ext cx="4776716" cy="331981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E0E5DB4B-FC9D-8336-8C34-45BF3293C2F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4224" y="3429000"/>
            <a:ext cx="4946653" cy="3231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1027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DC66975A-5A32-9E3A-F260-12E7A95E8E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="" xmlns:a16="http://schemas.microsoft.com/office/drawing/2014/main" id="{22749E9A-ED57-1CF3-34DF-B4E91EAA9E5F}"/>
              </a:ext>
            </a:extLst>
          </p:cNvPr>
          <p:cNvSpPr txBox="1">
            <a:spLocks/>
          </p:cNvSpPr>
          <p:nvPr/>
        </p:nvSpPr>
        <p:spPr>
          <a:xfrm>
            <a:off x="2279176" y="365125"/>
            <a:ext cx="9074624" cy="202323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altLang="ru-RU" b="1" i="1" dirty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altLang="ru-RU" b="1" i="1" dirty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>
              <a:latin typeface="+mn-lt"/>
            </a:endParaRPr>
          </a:p>
        </p:txBody>
      </p:sp>
      <p:sp>
        <p:nvSpPr>
          <p:cNvPr id="5" name="Объект 2">
            <a:extLst>
              <a:ext uri="{FF2B5EF4-FFF2-40B4-BE49-F238E27FC236}">
                <a16:creationId xmlns="" xmlns:a16="http://schemas.microsoft.com/office/drawing/2014/main" id="{2737EF6C-1CB2-21C3-69F0-03649CF68C18}"/>
              </a:ext>
            </a:extLst>
          </p:cNvPr>
          <p:cNvSpPr txBox="1">
            <a:spLocks/>
          </p:cNvSpPr>
          <p:nvPr/>
        </p:nvSpPr>
        <p:spPr>
          <a:xfrm>
            <a:off x="436729" y="2388357"/>
            <a:ext cx="11286698" cy="410451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defRPr/>
            </a:pPr>
            <a:endParaRPr lang="ru-RU" altLang="ru-RU" sz="32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F5399881-DFE6-0ECC-6CE0-94B8D1E8E9D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910" y="188860"/>
            <a:ext cx="1759353" cy="658662"/>
          </a:xfrm>
          <a:prstGeom prst="rect">
            <a:avLst/>
          </a:prstGeom>
        </p:spPr>
      </p:pic>
      <p:pic>
        <p:nvPicPr>
          <p:cNvPr id="2" name="Picture 5" descr="Picture background">
            <a:extLst>
              <a:ext uri="{FF2B5EF4-FFF2-40B4-BE49-F238E27FC236}">
                <a16:creationId xmlns="" xmlns:a16="http://schemas.microsoft.com/office/drawing/2014/main" id="{D0CD57F2-2783-EEF5-2B94-17983E25D3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09684" y="847522"/>
            <a:ext cx="11191164" cy="626296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8394116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ED7D31"/>
      </a:accent2>
      <a:accent3>
        <a:srgbClr val="A5A5A5"/>
      </a:accent3>
      <a:accent4>
        <a:srgbClr val="FFC000"/>
      </a:accent4>
      <a:accent5>
        <a:srgbClr val="954F72"/>
      </a:accent5>
      <a:accent6>
        <a:srgbClr val="C490AA"/>
      </a:accent6>
      <a:hlink>
        <a:srgbClr val="FF0000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TM03090430[[fn=Окаймление]]</Template>
  <TotalTime>305</TotalTime>
  <Words>252</Words>
  <Application>Microsoft Office PowerPoint</Application>
  <PresentationFormat>Произвольный</PresentationFormat>
  <Paragraphs>87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   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Чанкова Моника Алексеевна</dc:creator>
  <cp:lastModifiedBy>Svetlana Svetlana</cp:lastModifiedBy>
  <cp:revision>36</cp:revision>
  <dcterms:created xsi:type="dcterms:W3CDTF">2024-09-02T06:05:17Z</dcterms:created>
  <dcterms:modified xsi:type="dcterms:W3CDTF">2024-11-15T08:49:55Z</dcterms:modified>
</cp:coreProperties>
</file>