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1.xml" ContentType="application/vnd.openxmlformats-officedocument.drawingml.chartshapes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charts/chart3.xml" ContentType="application/vnd.openxmlformats-officedocument.drawingml.chart+xml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4" r:id="rId3"/>
    <p:sldId id="266" r:id="rId4"/>
    <p:sldId id="263" r:id="rId5"/>
    <p:sldId id="265" r:id="rId6"/>
    <p:sldId id="267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D5567"/>
    <a:srgbClr val="DF3E2D"/>
    <a:srgbClr val="F7CDC9"/>
    <a:srgbClr val="F3B5A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92" autoAdjust="0"/>
    <p:restoredTop sz="94660" autoAdjust="0"/>
  </p:normalViewPr>
  <p:slideViewPr>
    <p:cSldViewPr snapToGrid="0">
      <p:cViewPr>
        <p:scale>
          <a:sx n="70" d="100"/>
          <a:sy n="70" d="100"/>
        </p:scale>
        <p:origin x="-522" y="-74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&#1050;&#1085;&#1080;&#1075;&#1072;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Читательская грамотность, 6 класс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Лист1!$C$1:$C$4</c:f>
              <c:strCache>
                <c:ptCount val="1"/>
                <c:pt idx="0">
                  <c:v>Уровни достижений Недостаточный</c:v>
                </c:pt>
              </c:strCache>
            </c:strRef>
          </c:tx>
          <c:cat>
            <c:multiLvlStrRef>
              <c:f>Лист1!$A$5:$B$15</c:f>
              <c:multiLvlStrCache>
                <c:ptCount val="11"/>
                <c:lvl>
                  <c:pt idx="0">
                    <c:v>Класс </c:v>
                  </c:pt>
                  <c:pt idx="1">
                    <c:v>Регион </c:v>
                  </c:pt>
                  <c:pt idx="3">
                    <c:v>Класс </c:v>
                  </c:pt>
                  <c:pt idx="4">
                    <c:v>Регион </c:v>
                  </c:pt>
                  <c:pt idx="6">
                    <c:v>Класс </c:v>
                  </c:pt>
                  <c:pt idx="7">
                    <c:v>Регион </c:v>
                  </c:pt>
                  <c:pt idx="9">
                    <c:v>Класс </c:v>
                  </c:pt>
                  <c:pt idx="10">
                    <c:v>Регион </c:v>
                  </c:pt>
                </c:lvl>
                <c:lvl>
                  <c:pt idx="2">
                    <c:v>2021 – 2022 учебный год</c:v>
                  </c:pt>
                  <c:pt idx="5">
                    <c:v>2022 – 2023 учебный год</c:v>
                  </c:pt>
                  <c:pt idx="8">
                    <c:v>2023 – 2024 учебный год</c:v>
                  </c:pt>
                </c:lvl>
              </c:multiLvlStrCache>
            </c:multiLvlStrRef>
          </c:cat>
          <c:val>
            <c:numRef>
              <c:f>Лист1!$C$5:$C$15</c:f>
              <c:numCache>
                <c:formatCode>0.00%</c:formatCode>
                <c:ptCount val="11"/>
                <c:pt idx="0">
                  <c:v>0</c:v>
                </c:pt>
                <c:pt idx="1">
                  <c:v>0.11490000000000004</c:v>
                </c:pt>
                <c:pt idx="3">
                  <c:v>0.14290000000000008</c:v>
                </c:pt>
                <c:pt idx="4">
                  <c:v>0.22670000000000012</c:v>
                </c:pt>
                <c:pt idx="6">
                  <c:v>0</c:v>
                </c:pt>
                <c:pt idx="7">
                  <c:v>0.11540000000000004</c:v>
                </c:pt>
                <c:pt idx="9">
                  <c:v>0</c:v>
                </c:pt>
                <c:pt idx="10">
                  <c:v>0.18970000000000009</c:v>
                </c:pt>
              </c:numCache>
            </c:numRef>
          </c:val>
        </c:ser>
        <c:ser>
          <c:idx val="1"/>
          <c:order val="1"/>
          <c:tx>
            <c:strRef>
              <c:f>Лист1!$D$1:$D$4</c:f>
              <c:strCache>
                <c:ptCount val="1"/>
                <c:pt idx="0">
                  <c:v>Уровни достижений Пониженный </c:v>
                </c:pt>
              </c:strCache>
            </c:strRef>
          </c:tx>
          <c:cat>
            <c:multiLvlStrRef>
              <c:f>Лист1!$A$5:$B$15</c:f>
              <c:multiLvlStrCache>
                <c:ptCount val="11"/>
                <c:lvl>
                  <c:pt idx="0">
                    <c:v>Класс </c:v>
                  </c:pt>
                  <c:pt idx="1">
                    <c:v>Регион </c:v>
                  </c:pt>
                  <c:pt idx="3">
                    <c:v>Класс </c:v>
                  </c:pt>
                  <c:pt idx="4">
                    <c:v>Регион </c:v>
                  </c:pt>
                  <c:pt idx="6">
                    <c:v>Класс </c:v>
                  </c:pt>
                  <c:pt idx="7">
                    <c:v>Регион </c:v>
                  </c:pt>
                  <c:pt idx="9">
                    <c:v>Класс </c:v>
                  </c:pt>
                  <c:pt idx="10">
                    <c:v>Регион </c:v>
                  </c:pt>
                </c:lvl>
                <c:lvl>
                  <c:pt idx="2">
                    <c:v>2021 – 2022 учебный год</c:v>
                  </c:pt>
                  <c:pt idx="5">
                    <c:v>2022 – 2023 учебный год</c:v>
                  </c:pt>
                  <c:pt idx="8">
                    <c:v>2023 – 2024 учебный год</c:v>
                  </c:pt>
                </c:lvl>
              </c:multiLvlStrCache>
            </c:multiLvlStrRef>
          </c:cat>
          <c:val>
            <c:numRef>
              <c:f>Лист1!$D$5:$D$15</c:f>
              <c:numCache>
                <c:formatCode>0.00%</c:formatCode>
                <c:ptCount val="11"/>
                <c:pt idx="0">
                  <c:v>0</c:v>
                </c:pt>
                <c:pt idx="1">
                  <c:v>0.30080000000000018</c:v>
                </c:pt>
                <c:pt idx="3">
                  <c:v>0.14290000000000008</c:v>
                </c:pt>
                <c:pt idx="4">
                  <c:v>0.34950000000000031</c:v>
                </c:pt>
                <c:pt idx="6">
                  <c:v>0.8</c:v>
                </c:pt>
                <c:pt idx="7">
                  <c:v>0.48870000000000002</c:v>
                </c:pt>
                <c:pt idx="9">
                  <c:v>0.28570000000000001</c:v>
                </c:pt>
                <c:pt idx="10">
                  <c:v>0.30170000000000002</c:v>
                </c:pt>
              </c:numCache>
            </c:numRef>
          </c:val>
        </c:ser>
        <c:ser>
          <c:idx val="2"/>
          <c:order val="2"/>
          <c:tx>
            <c:strRef>
              <c:f>Лист1!$E$1:$E$4</c:f>
              <c:strCache>
                <c:ptCount val="1"/>
                <c:pt idx="0">
                  <c:v>Уровни достижений Базовый </c:v>
                </c:pt>
              </c:strCache>
            </c:strRef>
          </c:tx>
          <c:spPr>
            <a:solidFill>
              <a:srgbClr val="00B050"/>
            </a:solidFill>
          </c:spPr>
          <c:cat>
            <c:multiLvlStrRef>
              <c:f>Лист1!$A$5:$B$15</c:f>
              <c:multiLvlStrCache>
                <c:ptCount val="11"/>
                <c:lvl>
                  <c:pt idx="0">
                    <c:v>Класс </c:v>
                  </c:pt>
                  <c:pt idx="1">
                    <c:v>Регион </c:v>
                  </c:pt>
                  <c:pt idx="3">
                    <c:v>Класс </c:v>
                  </c:pt>
                  <c:pt idx="4">
                    <c:v>Регион </c:v>
                  </c:pt>
                  <c:pt idx="6">
                    <c:v>Класс </c:v>
                  </c:pt>
                  <c:pt idx="7">
                    <c:v>Регион </c:v>
                  </c:pt>
                  <c:pt idx="9">
                    <c:v>Класс </c:v>
                  </c:pt>
                  <c:pt idx="10">
                    <c:v>Регион </c:v>
                  </c:pt>
                </c:lvl>
                <c:lvl>
                  <c:pt idx="2">
                    <c:v>2021 – 2022 учебный год</c:v>
                  </c:pt>
                  <c:pt idx="5">
                    <c:v>2022 – 2023 учебный год</c:v>
                  </c:pt>
                  <c:pt idx="8">
                    <c:v>2023 – 2024 учебный год</c:v>
                  </c:pt>
                </c:lvl>
              </c:multiLvlStrCache>
            </c:multiLvlStrRef>
          </c:cat>
          <c:val>
            <c:numRef>
              <c:f>Лист1!$E$5:$E$15</c:f>
              <c:numCache>
                <c:formatCode>0.00%</c:formatCode>
                <c:ptCount val="11"/>
                <c:pt idx="0">
                  <c:v>1</c:v>
                </c:pt>
                <c:pt idx="1">
                  <c:v>0.51339999999999997</c:v>
                </c:pt>
                <c:pt idx="3">
                  <c:v>0.71430000000000005</c:v>
                </c:pt>
                <c:pt idx="4">
                  <c:v>0.34710000000000024</c:v>
                </c:pt>
                <c:pt idx="6">
                  <c:v>0.2</c:v>
                </c:pt>
                <c:pt idx="7">
                  <c:v>0.29640000000000016</c:v>
                </c:pt>
                <c:pt idx="9">
                  <c:v>0.71430000000000005</c:v>
                </c:pt>
                <c:pt idx="10">
                  <c:v>0.42130000000000017</c:v>
                </c:pt>
              </c:numCache>
            </c:numRef>
          </c:val>
        </c:ser>
        <c:ser>
          <c:idx val="3"/>
          <c:order val="3"/>
          <c:tx>
            <c:strRef>
              <c:f>Лист1!$F$1:$F$4</c:f>
              <c:strCache>
                <c:ptCount val="1"/>
                <c:pt idx="0">
                  <c:v>Уровни достижений Повышенный </c:v>
                </c:pt>
              </c:strCache>
            </c:strRef>
          </c:tx>
          <c:cat>
            <c:multiLvlStrRef>
              <c:f>Лист1!$A$5:$B$15</c:f>
              <c:multiLvlStrCache>
                <c:ptCount val="11"/>
                <c:lvl>
                  <c:pt idx="0">
                    <c:v>Класс </c:v>
                  </c:pt>
                  <c:pt idx="1">
                    <c:v>Регион </c:v>
                  </c:pt>
                  <c:pt idx="3">
                    <c:v>Класс </c:v>
                  </c:pt>
                  <c:pt idx="4">
                    <c:v>Регион </c:v>
                  </c:pt>
                  <c:pt idx="6">
                    <c:v>Класс </c:v>
                  </c:pt>
                  <c:pt idx="7">
                    <c:v>Регион </c:v>
                  </c:pt>
                  <c:pt idx="9">
                    <c:v>Класс </c:v>
                  </c:pt>
                  <c:pt idx="10">
                    <c:v>Регион </c:v>
                  </c:pt>
                </c:lvl>
                <c:lvl>
                  <c:pt idx="2">
                    <c:v>2021 – 2022 учебный год</c:v>
                  </c:pt>
                  <c:pt idx="5">
                    <c:v>2022 – 2023 учебный год</c:v>
                  </c:pt>
                  <c:pt idx="8">
                    <c:v>2023 – 2024 учебный год</c:v>
                  </c:pt>
                </c:lvl>
              </c:multiLvlStrCache>
            </c:multiLvlStrRef>
          </c:cat>
          <c:val>
            <c:numRef>
              <c:f>Лист1!$F$5:$F$15</c:f>
              <c:numCache>
                <c:formatCode>0.00%</c:formatCode>
                <c:ptCount val="11"/>
                <c:pt idx="0">
                  <c:v>0</c:v>
                </c:pt>
                <c:pt idx="1">
                  <c:v>7.0900000000000032E-2</c:v>
                </c:pt>
                <c:pt idx="3" formatCode="0%">
                  <c:v>0</c:v>
                </c:pt>
                <c:pt idx="4">
                  <c:v>7.6700000000000046E-2</c:v>
                </c:pt>
                <c:pt idx="6">
                  <c:v>0</c:v>
                </c:pt>
                <c:pt idx="7">
                  <c:v>9.9500000000000088E-2</c:v>
                </c:pt>
                <c:pt idx="9">
                  <c:v>0</c:v>
                </c:pt>
                <c:pt idx="10">
                  <c:v>8.7300000000000003E-2</c:v>
                </c:pt>
              </c:numCache>
            </c:numRef>
          </c:val>
        </c:ser>
        <c:dLbls/>
        <c:axId val="97837824"/>
        <c:axId val="97839744"/>
      </c:barChart>
      <c:catAx>
        <c:axId val="9783782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ru-RU" sz="900" b="0"/>
                  <a:t>2020 - 2021</a:t>
                </a:r>
              </a:p>
              <a:p>
                <a:pPr>
                  <a:defRPr/>
                </a:pPr>
                <a:r>
                  <a:rPr lang="ru-RU" sz="900" b="0"/>
                  <a:t> учебный год</a:t>
                </a:r>
              </a:p>
            </c:rich>
          </c:tx>
          <c:layout>
            <c:manualLayout>
              <c:xMode val="edge"/>
              <c:yMode val="edge"/>
              <c:x val="9.0500882511637432E-2"/>
              <c:y val="0.78467884126621379"/>
            </c:manualLayout>
          </c:layout>
        </c:title>
        <c:tickLblPos val="nextTo"/>
        <c:crossAx val="97839744"/>
        <c:crosses val="autoZero"/>
        <c:auto val="1"/>
        <c:lblAlgn val="ctr"/>
        <c:lblOffset val="100"/>
      </c:catAx>
      <c:valAx>
        <c:axId val="97839744"/>
        <c:scaling>
          <c:orientation val="minMax"/>
        </c:scaling>
        <c:axPos val="l"/>
        <c:majorGridlines/>
        <c:numFmt formatCode="0.00%" sourceLinked="1"/>
        <c:tickLblPos val="nextTo"/>
        <c:crossAx val="97837824"/>
        <c:crosses val="autoZero"/>
        <c:crossBetween val="between"/>
      </c:valAx>
    </c:plotArea>
    <c:legend>
      <c:legendPos val="r"/>
      <c:layout/>
    </c:legend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Естественно - научная грамотность, 8 класс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Лист1!$B$1:$B$3</c:f>
              <c:strCache>
                <c:ptCount val="1"/>
                <c:pt idx="0">
                  <c:v>Уровни достижений Ниже базового</c:v>
                </c:pt>
              </c:strCache>
            </c:strRef>
          </c:tx>
          <c:cat>
            <c:strRef>
              <c:f>Лист1!$A$4:$A$8</c:f>
              <c:strCache>
                <c:ptCount val="5"/>
                <c:pt idx="0">
                  <c:v>Класс </c:v>
                </c:pt>
                <c:pt idx="1">
                  <c:v>Регион</c:v>
                </c:pt>
                <c:pt idx="3">
                  <c:v>Класс </c:v>
                </c:pt>
                <c:pt idx="4">
                  <c:v>Регион </c:v>
                </c:pt>
              </c:strCache>
            </c:strRef>
          </c:cat>
          <c:val>
            <c:numRef>
              <c:f>Лист1!$B$4:$B$8</c:f>
              <c:numCache>
                <c:formatCode>0.00%</c:formatCode>
                <c:ptCount val="5"/>
                <c:pt idx="0">
                  <c:v>0.5</c:v>
                </c:pt>
                <c:pt idx="1">
                  <c:v>0.4642</c:v>
                </c:pt>
                <c:pt idx="3">
                  <c:v>0.2</c:v>
                </c:pt>
                <c:pt idx="4">
                  <c:v>0.17300000000000001</c:v>
                </c:pt>
              </c:numCache>
            </c:numRef>
          </c:val>
        </c:ser>
        <c:ser>
          <c:idx val="1"/>
          <c:order val="1"/>
          <c:tx>
            <c:strRef>
              <c:f>Лист1!$C$1:$C$3</c:f>
              <c:strCache>
                <c:ptCount val="1"/>
                <c:pt idx="0">
                  <c:v>Уровни достижений Базовый</c:v>
                </c:pt>
              </c:strCache>
            </c:strRef>
          </c:tx>
          <c:spPr>
            <a:solidFill>
              <a:srgbClr val="00B050"/>
            </a:solidFill>
          </c:spPr>
          <c:cat>
            <c:strRef>
              <c:f>Лист1!$A$4:$A$8</c:f>
              <c:strCache>
                <c:ptCount val="5"/>
                <c:pt idx="0">
                  <c:v>Класс </c:v>
                </c:pt>
                <c:pt idx="1">
                  <c:v>Регион</c:v>
                </c:pt>
                <c:pt idx="3">
                  <c:v>Класс </c:v>
                </c:pt>
                <c:pt idx="4">
                  <c:v>Регион </c:v>
                </c:pt>
              </c:strCache>
            </c:strRef>
          </c:cat>
          <c:val>
            <c:numRef>
              <c:f>Лист1!$C$4:$C$8</c:f>
              <c:numCache>
                <c:formatCode>0.00%</c:formatCode>
                <c:ptCount val="5"/>
                <c:pt idx="0">
                  <c:v>0.5</c:v>
                </c:pt>
                <c:pt idx="1">
                  <c:v>0.50349999999999973</c:v>
                </c:pt>
                <c:pt idx="3">
                  <c:v>0.6000000000000002</c:v>
                </c:pt>
                <c:pt idx="4">
                  <c:v>0.64700000000000024</c:v>
                </c:pt>
              </c:numCache>
            </c:numRef>
          </c:val>
        </c:ser>
        <c:ser>
          <c:idx val="2"/>
          <c:order val="2"/>
          <c:tx>
            <c:strRef>
              <c:f>Лист1!$D$1:$D$3</c:f>
              <c:strCache>
                <c:ptCount val="1"/>
                <c:pt idx="0">
                  <c:v>Уровни достижений Повышенный</c:v>
                </c:pt>
              </c:strCache>
            </c:strRef>
          </c:tx>
          <c:spPr>
            <a:solidFill>
              <a:srgbClr val="FFC000"/>
            </a:solidFill>
          </c:spPr>
          <c:cat>
            <c:strRef>
              <c:f>Лист1!$A$4:$A$8</c:f>
              <c:strCache>
                <c:ptCount val="5"/>
                <c:pt idx="0">
                  <c:v>Класс </c:v>
                </c:pt>
                <c:pt idx="1">
                  <c:v>Регион</c:v>
                </c:pt>
                <c:pt idx="3">
                  <c:v>Класс </c:v>
                </c:pt>
                <c:pt idx="4">
                  <c:v>Регион </c:v>
                </c:pt>
              </c:strCache>
            </c:strRef>
          </c:cat>
          <c:val>
            <c:numRef>
              <c:f>Лист1!$D$4:$D$8</c:f>
              <c:numCache>
                <c:formatCode>0.00%</c:formatCode>
                <c:ptCount val="5"/>
                <c:pt idx="0">
                  <c:v>0</c:v>
                </c:pt>
                <c:pt idx="1">
                  <c:v>3.2300000000000002E-2</c:v>
                </c:pt>
                <c:pt idx="3">
                  <c:v>0.2</c:v>
                </c:pt>
                <c:pt idx="4">
                  <c:v>0.18000000000000005</c:v>
                </c:pt>
              </c:numCache>
            </c:numRef>
          </c:val>
        </c:ser>
        <c:dLbls/>
        <c:axId val="98460800"/>
        <c:axId val="98462720"/>
      </c:barChart>
      <c:catAx>
        <c:axId val="9846080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ru-RU"/>
                  <a:t>2020 - 2021</a:t>
                </a:r>
              </a:p>
            </c:rich>
          </c:tx>
          <c:layout>
            <c:manualLayout>
              <c:xMode val="edge"/>
              <c:yMode val="edge"/>
              <c:x val="0.15471697287839045"/>
              <c:y val="0.86966541803633812"/>
            </c:manualLayout>
          </c:layout>
        </c:title>
        <c:tickLblPos val="nextTo"/>
        <c:crossAx val="98462720"/>
        <c:crosses val="autoZero"/>
        <c:auto val="1"/>
        <c:lblAlgn val="ctr"/>
        <c:lblOffset val="100"/>
      </c:catAx>
      <c:valAx>
        <c:axId val="98462720"/>
        <c:scaling>
          <c:orientation val="minMax"/>
        </c:scaling>
        <c:axPos val="l"/>
        <c:majorGridlines/>
        <c:numFmt formatCode="0.00%" sourceLinked="1"/>
        <c:tickLblPos val="nextTo"/>
        <c:crossAx val="98460800"/>
        <c:crosses val="autoZero"/>
        <c:crossBetween val="between"/>
      </c:valAx>
    </c:plotArea>
    <c:legend>
      <c:legendPos val="r"/>
      <c:layout/>
    </c:legend>
    <c:plotVisOnly val="1"/>
    <c:dispBlanksAs val="gap"/>
  </c:chart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Математическая грамотность, 7 класс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Лист1!$B$11:$B$13</c:f>
              <c:strCache>
                <c:ptCount val="1"/>
                <c:pt idx="0">
                  <c:v>Уровни достижений 2021 – 2022 учебный год Ниже базового</c:v>
                </c:pt>
              </c:strCache>
            </c:strRef>
          </c:tx>
          <c:cat>
            <c:strRef>
              <c:f>Лист1!$A$14:$A$15</c:f>
              <c:strCache>
                <c:ptCount val="2"/>
                <c:pt idx="0">
                  <c:v>Класс </c:v>
                </c:pt>
                <c:pt idx="1">
                  <c:v>Регион </c:v>
                </c:pt>
              </c:strCache>
            </c:strRef>
          </c:cat>
          <c:val>
            <c:numRef>
              <c:f>Лист1!$B$14:$B$15</c:f>
              <c:numCache>
                <c:formatCode>0.00%</c:formatCode>
                <c:ptCount val="2"/>
                <c:pt idx="0">
                  <c:v>0.5</c:v>
                </c:pt>
                <c:pt idx="1">
                  <c:v>0.52280000000000004</c:v>
                </c:pt>
              </c:numCache>
            </c:numRef>
          </c:val>
        </c:ser>
        <c:ser>
          <c:idx val="1"/>
          <c:order val="1"/>
          <c:tx>
            <c:strRef>
              <c:f>Лист1!$C$11:$C$13</c:f>
              <c:strCache>
                <c:ptCount val="1"/>
                <c:pt idx="0">
                  <c:v>Уровни достижений 2021 – 2022 учебный год Базовый</c:v>
                </c:pt>
              </c:strCache>
            </c:strRef>
          </c:tx>
          <c:spPr>
            <a:solidFill>
              <a:srgbClr val="00B050"/>
            </a:solidFill>
          </c:spPr>
          <c:cat>
            <c:strRef>
              <c:f>Лист1!$A$14:$A$15</c:f>
              <c:strCache>
                <c:ptCount val="2"/>
                <c:pt idx="0">
                  <c:v>Класс </c:v>
                </c:pt>
                <c:pt idx="1">
                  <c:v>Регион </c:v>
                </c:pt>
              </c:strCache>
            </c:strRef>
          </c:cat>
          <c:val>
            <c:numRef>
              <c:f>Лист1!$C$14:$C$15</c:f>
              <c:numCache>
                <c:formatCode>0.00%</c:formatCode>
                <c:ptCount val="2"/>
                <c:pt idx="0">
                  <c:v>0.5</c:v>
                </c:pt>
                <c:pt idx="1">
                  <c:v>0.40880000000000011</c:v>
                </c:pt>
              </c:numCache>
            </c:numRef>
          </c:val>
        </c:ser>
        <c:ser>
          <c:idx val="2"/>
          <c:order val="2"/>
          <c:tx>
            <c:strRef>
              <c:f>Лист1!$D$11:$D$13</c:f>
              <c:strCache>
                <c:ptCount val="1"/>
                <c:pt idx="0">
                  <c:v>Уровни достижений 2021 – 2022 учебный год Повышенный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cat>
            <c:strRef>
              <c:f>Лист1!$A$14:$A$15</c:f>
              <c:strCache>
                <c:ptCount val="2"/>
                <c:pt idx="0">
                  <c:v>Класс </c:v>
                </c:pt>
                <c:pt idx="1">
                  <c:v>Регион </c:v>
                </c:pt>
              </c:strCache>
            </c:strRef>
          </c:cat>
          <c:val>
            <c:numRef>
              <c:f>Лист1!$D$14:$D$15</c:f>
              <c:numCache>
                <c:formatCode>0.00%</c:formatCode>
                <c:ptCount val="2"/>
                <c:pt idx="0">
                  <c:v>0</c:v>
                </c:pt>
                <c:pt idx="1">
                  <c:v>6.8400000000000002E-2</c:v>
                </c:pt>
              </c:numCache>
            </c:numRef>
          </c:val>
        </c:ser>
        <c:dLbls/>
        <c:axId val="98719232"/>
        <c:axId val="98720768"/>
      </c:barChart>
      <c:catAx>
        <c:axId val="98719232"/>
        <c:scaling>
          <c:orientation val="minMax"/>
        </c:scaling>
        <c:axPos val="b"/>
        <c:tickLblPos val="nextTo"/>
        <c:crossAx val="98720768"/>
        <c:crosses val="autoZero"/>
        <c:auto val="1"/>
        <c:lblAlgn val="ctr"/>
        <c:lblOffset val="100"/>
      </c:catAx>
      <c:valAx>
        <c:axId val="98720768"/>
        <c:scaling>
          <c:orientation val="minMax"/>
        </c:scaling>
        <c:axPos val="l"/>
        <c:majorGridlines/>
        <c:numFmt formatCode="0.00%" sourceLinked="1"/>
        <c:tickLblPos val="nextTo"/>
        <c:crossAx val="98719232"/>
        <c:crosses val="autoZero"/>
        <c:crossBetween val="between"/>
      </c:valAx>
    </c:plotArea>
    <c:legend>
      <c:legendPos val="r"/>
      <c:layout/>
    </c:legend>
    <c:plotVisOnly val="1"/>
    <c:dispBlanksAs val="gap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9AAE6BB-6FDA-4700-8A40-9456B7617860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803DDA7-DF00-4EA4-B17A-6956486283E4}">
      <dgm:prSet phldrT="[Текст]"/>
      <dgm:spPr/>
      <dgm:t>
        <a:bodyPr/>
        <a:lstStyle/>
        <a:p>
          <a:r>
            <a:rPr lang="ru-RU" dirty="0" smtClean="0"/>
            <a:t>Урочная Де</a:t>
          </a:r>
          <a:endParaRPr lang="ru-RU" dirty="0"/>
        </a:p>
      </dgm:t>
    </dgm:pt>
    <dgm:pt modelId="{A87A49E2-98AF-4E29-85E4-D611E8394D5A}" type="parTrans" cxnId="{FB186958-1735-4FB2-BF7A-86C0FEA9B263}">
      <dgm:prSet/>
      <dgm:spPr/>
      <dgm:t>
        <a:bodyPr/>
        <a:lstStyle/>
        <a:p>
          <a:endParaRPr lang="ru-RU"/>
        </a:p>
      </dgm:t>
    </dgm:pt>
    <dgm:pt modelId="{257E0ADA-EF51-4DA8-93B1-4CE115B7A971}" type="sibTrans" cxnId="{FB186958-1735-4FB2-BF7A-86C0FEA9B263}">
      <dgm:prSet/>
      <dgm:spPr/>
      <dgm:t>
        <a:bodyPr/>
        <a:lstStyle/>
        <a:p>
          <a:endParaRPr lang="ru-RU"/>
        </a:p>
      </dgm:t>
    </dgm:pt>
    <dgm:pt modelId="{81176337-464B-4C2B-AB75-2083C1434F76}">
      <dgm:prSet phldrT="[Текст]"/>
      <dgm:spPr/>
      <dgm:t>
        <a:bodyPr/>
        <a:lstStyle/>
        <a:p>
          <a:r>
            <a:rPr lang="ru-RU" dirty="0" smtClean="0"/>
            <a:t>Работа с текстом – 2 класс</a:t>
          </a:r>
          <a:endParaRPr lang="ru-RU" dirty="0"/>
        </a:p>
      </dgm:t>
    </dgm:pt>
    <dgm:pt modelId="{D5861440-7D4D-4CB4-9596-2830C9C27611}" type="parTrans" cxnId="{D439D174-1D2C-46CC-8538-57814ECE767A}">
      <dgm:prSet/>
      <dgm:spPr/>
      <dgm:t>
        <a:bodyPr/>
        <a:lstStyle/>
        <a:p>
          <a:endParaRPr lang="ru-RU"/>
        </a:p>
      </dgm:t>
    </dgm:pt>
    <dgm:pt modelId="{0AABA47E-C6A8-4882-9D4A-C01E9685F650}" type="sibTrans" cxnId="{D439D174-1D2C-46CC-8538-57814ECE767A}">
      <dgm:prSet/>
      <dgm:spPr/>
      <dgm:t>
        <a:bodyPr/>
        <a:lstStyle/>
        <a:p>
          <a:endParaRPr lang="ru-RU"/>
        </a:p>
      </dgm:t>
    </dgm:pt>
    <dgm:pt modelId="{1A6B7641-A4A3-443C-B406-6D175C09FC3B}">
      <dgm:prSet phldrT="[Текст]"/>
      <dgm:spPr/>
      <dgm:t>
        <a:bodyPr/>
        <a:lstStyle/>
        <a:p>
          <a:r>
            <a:rPr lang="ru-RU" dirty="0" smtClean="0"/>
            <a:t>Математическая грамотность – 7 класс</a:t>
          </a:r>
          <a:endParaRPr lang="ru-RU" dirty="0"/>
        </a:p>
      </dgm:t>
    </dgm:pt>
    <dgm:pt modelId="{88FD232E-E9E2-4B1E-9F2C-28334D6C1A88}" type="parTrans" cxnId="{C6C80A7D-E843-42EA-A184-09822BCA11D3}">
      <dgm:prSet/>
      <dgm:spPr/>
      <dgm:t>
        <a:bodyPr/>
        <a:lstStyle/>
        <a:p>
          <a:endParaRPr lang="ru-RU"/>
        </a:p>
      </dgm:t>
    </dgm:pt>
    <dgm:pt modelId="{135D8460-33C2-4652-B0B0-9BBC994AF5C1}" type="sibTrans" cxnId="{C6C80A7D-E843-42EA-A184-09822BCA11D3}">
      <dgm:prSet/>
      <dgm:spPr/>
      <dgm:t>
        <a:bodyPr/>
        <a:lstStyle/>
        <a:p>
          <a:endParaRPr lang="ru-RU"/>
        </a:p>
      </dgm:t>
    </dgm:pt>
    <dgm:pt modelId="{19C9B1E2-88DE-43AA-B41E-E93722E7343A}">
      <dgm:prSet phldrT="[Текст]"/>
      <dgm:spPr/>
      <dgm:t>
        <a:bodyPr/>
        <a:lstStyle/>
        <a:p>
          <a:r>
            <a:rPr lang="ru-RU" dirty="0" smtClean="0"/>
            <a:t>Внеурочная Де</a:t>
          </a:r>
          <a:endParaRPr lang="ru-RU" dirty="0"/>
        </a:p>
      </dgm:t>
    </dgm:pt>
    <dgm:pt modelId="{3916A68A-B05B-4291-9BD8-C3C2E26F77F3}" type="parTrans" cxnId="{F13115F9-1D5D-421D-821F-6CA53A4F35FA}">
      <dgm:prSet/>
      <dgm:spPr/>
      <dgm:t>
        <a:bodyPr/>
        <a:lstStyle/>
        <a:p>
          <a:endParaRPr lang="ru-RU"/>
        </a:p>
      </dgm:t>
    </dgm:pt>
    <dgm:pt modelId="{58D7A365-0520-4920-B76E-487A9D738398}" type="sibTrans" cxnId="{F13115F9-1D5D-421D-821F-6CA53A4F35FA}">
      <dgm:prSet/>
      <dgm:spPr/>
      <dgm:t>
        <a:bodyPr/>
        <a:lstStyle/>
        <a:p>
          <a:endParaRPr lang="ru-RU"/>
        </a:p>
      </dgm:t>
    </dgm:pt>
    <dgm:pt modelId="{2457AF74-F110-42F7-B1EB-8F458C853F7C}">
      <dgm:prSet phldrT="[Текст]"/>
      <dgm:spPr/>
      <dgm:t>
        <a:bodyPr/>
        <a:lstStyle/>
        <a:p>
          <a:r>
            <a:rPr lang="ru-RU" dirty="0" smtClean="0"/>
            <a:t>Функциональная грамотность  - 2-4 классы</a:t>
          </a:r>
          <a:endParaRPr lang="ru-RU" dirty="0"/>
        </a:p>
      </dgm:t>
    </dgm:pt>
    <dgm:pt modelId="{167B767E-06BE-44EF-84E1-D10646062907}" type="parTrans" cxnId="{49D415E2-73C4-48B8-92CC-B14B8FE1A625}">
      <dgm:prSet/>
      <dgm:spPr/>
      <dgm:t>
        <a:bodyPr/>
        <a:lstStyle/>
        <a:p>
          <a:endParaRPr lang="ru-RU"/>
        </a:p>
      </dgm:t>
    </dgm:pt>
    <dgm:pt modelId="{E50F552F-A6F5-4570-813B-4A38AA24DA26}" type="sibTrans" cxnId="{49D415E2-73C4-48B8-92CC-B14B8FE1A625}">
      <dgm:prSet/>
      <dgm:spPr/>
      <dgm:t>
        <a:bodyPr/>
        <a:lstStyle/>
        <a:p>
          <a:endParaRPr lang="ru-RU"/>
        </a:p>
      </dgm:t>
    </dgm:pt>
    <dgm:pt modelId="{325CBE5D-F95C-454C-8EDA-860B9D231986}">
      <dgm:prSet phldrT="[Текст]"/>
      <dgm:spPr/>
      <dgm:t>
        <a:bodyPr/>
        <a:lstStyle/>
        <a:p>
          <a:r>
            <a:rPr lang="ru-RU" dirty="0" smtClean="0"/>
            <a:t>Биологическая лаборатория – 1 – 4 классы</a:t>
          </a:r>
          <a:endParaRPr lang="ru-RU" dirty="0"/>
        </a:p>
      </dgm:t>
    </dgm:pt>
    <dgm:pt modelId="{40675E97-87BB-4407-BC4A-1DA6E664E9BB}" type="parTrans" cxnId="{5EB468E4-5AAA-423D-8166-D1A7A60363AC}">
      <dgm:prSet/>
      <dgm:spPr/>
      <dgm:t>
        <a:bodyPr/>
        <a:lstStyle/>
        <a:p>
          <a:endParaRPr lang="ru-RU"/>
        </a:p>
      </dgm:t>
    </dgm:pt>
    <dgm:pt modelId="{1C8AD535-C417-4133-86EA-5477D7C30BF7}" type="sibTrans" cxnId="{5EB468E4-5AAA-423D-8166-D1A7A60363AC}">
      <dgm:prSet/>
      <dgm:spPr/>
      <dgm:t>
        <a:bodyPr/>
        <a:lstStyle/>
        <a:p>
          <a:endParaRPr lang="ru-RU"/>
        </a:p>
      </dgm:t>
    </dgm:pt>
    <dgm:pt modelId="{A4A74BAF-A742-4D4A-A1C4-EE0C6687C46E}">
      <dgm:prSet phldrT="[Текст]"/>
      <dgm:spPr/>
      <dgm:t>
        <a:bodyPr/>
        <a:lstStyle/>
        <a:p>
          <a:r>
            <a:rPr lang="ru-RU" dirty="0" smtClean="0"/>
            <a:t>Математическая грамотность – 8 -9  классы</a:t>
          </a:r>
          <a:endParaRPr lang="ru-RU" dirty="0"/>
        </a:p>
      </dgm:t>
    </dgm:pt>
    <dgm:pt modelId="{0C704C72-3980-43A1-B30D-CD772362C79E}" type="parTrans" cxnId="{0813D774-966F-4B28-A101-591B9588261B}">
      <dgm:prSet/>
      <dgm:spPr/>
      <dgm:t>
        <a:bodyPr/>
        <a:lstStyle/>
        <a:p>
          <a:endParaRPr lang="ru-RU"/>
        </a:p>
      </dgm:t>
    </dgm:pt>
    <dgm:pt modelId="{71A9A2C7-8358-4C31-9AB5-5210265C1D1C}" type="sibTrans" cxnId="{0813D774-966F-4B28-A101-591B9588261B}">
      <dgm:prSet/>
      <dgm:spPr/>
      <dgm:t>
        <a:bodyPr/>
        <a:lstStyle/>
        <a:p>
          <a:endParaRPr lang="ru-RU"/>
        </a:p>
      </dgm:t>
    </dgm:pt>
    <dgm:pt modelId="{A034F948-2A92-4723-B880-0CF923DA2750}">
      <dgm:prSet phldrT="[Текст]"/>
      <dgm:spPr/>
      <dgm:t>
        <a:bodyPr/>
        <a:lstStyle/>
        <a:p>
          <a:r>
            <a:rPr lang="ru-RU" dirty="0" smtClean="0"/>
            <a:t>Финансовая грамотность – 5 класс</a:t>
          </a:r>
          <a:endParaRPr lang="ru-RU" dirty="0"/>
        </a:p>
      </dgm:t>
    </dgm:pt>
    <dgm:pt modelId="{C870DDD8-0BDD-4FE1-9E68-776A55E20743}" type="parTrans" cxnId="{A1FA3977-3742-4395-A0B7-169D12A3DEE5}">
      <dgm:prSet/>
      <dgm:spPr/>
      <dgm:t>
        <a:bodyPr/>
        <a:lstStyle/>
        <a:p>
          <a:endParaRPr lang="ru-RU"/>
        </a:p>
      </dgm:t>
    </dgm:pt>
    <dgm:pt modelId="{E24DF148-978C-409F-98C4-1E9A497CC91E}" type="sibTrans" cxnId="{A1FA3977-3742-4395-A0B7-169D12A3DEE5}">
      <dgm:prSet/>
      <dgm:spPr/>
      <dgm:t>
        <a:bodyPr/>
        <a:lstStyle/>
        <a:p>
          <a:endParaRPr lang="ru-RU"/>
        </a:p>
      </dgm:t>
    </dgm:pt>
    <dgm:pt modelId="{1FDC56E5-76DA-49A3-BCF5-608A34315521}" type="pres">
      <dgm:prSet presAssocID="{19AAE6BB-6FDA-4700-8A40-9456B761786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A109B8D-F82F-4340-BAC8-F4C43E7E0CB2}" type="pres">
      <dgm:prSet presAssocID="{3803DDA7-DF00-4EA4-B17A-6956486283E4}" presName="composite" presStyleCnt="0"/>
      <dgm:spPr/>
    </dgm:pt>
    <dgm:pt modelId="{9382A6D3-37BF-4F12-93D8-EE71EFF33F06}" type="pres">
      <dgm:prSet presAssocID="{3803DDA7-DF00-4EA4-B17A-6956486283E4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32236E-54D5-4D8E-93AD-B86CBA660934}" type="pres">
      <dgm:prSet presAssocID="{3803DDA7-DF00-4EA4-B17A-6956486283E4}" presName="descendantText" presStyleLbl="alignAcc1" presStyleIdx="0" presStyleCnt="2" custLinFactNeighborX="-519" custLinFactNeighborY="18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EA4D6F-B137-44AF-A331-06457ED02448}" type="pres">
      <dgm:prSet presAssocID="{257E0ADA-EF51-4DA8-93B1-4CE115B7A971}" presName="sp" presStyleCnt="0"/>
      <dgm:spPr/>
    </dgm:pt>
    <dgm:pt modelId="{ECC7A178-CE2E-4990-95CA-F6A1E12C9A41}" type="pres">
      <dgm:prSet presAssocID="{19C9B1E2-88DE-43AA-B41E-E93722E7343A}" presName="composite" presStyleCnt="0"/>
      <dgm:spPr/>
    </dgm:pt>
    <dgm:pt modelId="{34E1FBBE-51E4-4615-8AF8-CACE79697067}" type="pres">
      <dgm:prSet presAssocID="{19C9B1E2-88DE-43AA-B41E-E93722E7343A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1B78EC-6FA9-4599-927A-FD0A51250D42}" type="pres">
      <dgm:prSet presAssocID="{19C9B1E2-88DE-43AA-B41E-E93722E7343A}" presName="descendantText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084DC0C-3A58-49AB-8076-F3CEBE9A7157}" type="presOf" srcId="{81176337-464B-4C2B-AB75-2083C1434F76}" destId="{D732236E-54D5-4D8E-93AD-B86CBA660934}" srcOrd="0" destOrd="0" presId="urn:microsoft.com/office/officeart/2005/8/layout/chevron2"/>
    <dgm:cxn modelId="{00286813-5C0D-452B-A39A-5C49C1FCDBD7}" type="presOf" srcId="{A034F948-2A92-4723-B880-0CF923DA2750}" destId="{221B78EC-6FA9-4599-927A-FD0A51250D42}" srcOrd="0" destOrd="3" presId="urn:microsoft.com/office/officeart/2005/8/layout/chevron2"/>
    <dgm:cxn modelId="{BAAF6F29-440D-453A-9610-7AA9BF880165}" type="presOf" srcId="{2457AF74-F110-42F7-B1EB-8F458C853F7C}" destId="{221B78EC-6FA9-4599-927A-FD0A51250D42}" srcOrd="0" destOrd="0" presId="urn:microsoft.com/office/officeart/2005/8/layout/chevron2"/>
    <dgm:cxn modelId="{49D415E2-73C4-48B8-92CC-B14B8FE1A625}" srcId="{19C9B1E2-88DE-43AA-B41E-E93722E7343A}" destId="{2457AF74-F110-42F7-B1EB-8F458C853F7C}" srcOrd="0" destOrd="0" parTransId="{167B767E-06BE-44EF-84E1-D10646062907}" sibTransId="{E50F552F-A6F5-4570-813B-4A38AA24DA26}"/>
    <dgm:cxn modelId="{C25905FD-D2A2-4C9C-A8B9-7C27C9E992AC}" type="presOf" srcId="{19AAE6BB-6FDA-4700-8A40-9456B7617860}" destId="{1FDC56E5-76DA-49A3-BCF5-608A34315521}" srcOrd="0" destOrd="0" presId="urn:microsoft.com/office/officeart/2005/8/layout/chevron2"/>
    <dgm:cxn modelId="{E10B69D2-73C9-4002-A63E-0FAAE90715C8}" type="presOf" srcId="{19C9B1E2-88DE-43AA-B41E-E93722E7343A}" destId="{34E1FBBE-51E4-4615-8AF8-CACE79697067}" srcOrd="0" destOrd="0" presId="urn:microsoft.com/office/officeart/2005/8/layout/chevron2"/>
    <dgm:cxn modelId="{5EB468E4-5AAA-423D-8166-D1A7A60363AC}" srcId="{19C9B1E2-88DE-43AA-B41E-E93722E7343A}" destId="{325CBE5D-F95C-454C-8EDA-860B9D231986}" srcOrd="1" destOrd="0" parTransId="{40675E97-87BB-4407-BC4A-1DA6E664E9BB}" sibTransId="{1C8AD535-C417-4133-86EA-5477D7C30BF7}"/>
    <dgm:cxn modelId="{9A65DCBF-D1EF-49DD-9371-4CD5A8B07579}" type="presOf" srcId="{3803DDA7-DF00-4EA4-B17A-6956486283E4}" destId="{9382A6D3-37BF-4F12-93D8-EE71EFF33F06}" srcOrd="0" destOrd="0" presId="urn:microsoft.com/office/officeart/2005/8/layout/chevron2"/>
    <dgm:cxn modelId="{C6C80A7D-E843-42EA-A184-09822BCA11D3}" srcId="{3803DDA7-DF00-4EA4-B17A-6956486283E4}" destId="{1A6B7641-A4A3-443C-B406-6D175C09FC3B}" srcOrd="1" destOrd="0" parTransId="{88FD232E-E9E2-4B1E-9F2C-28334D6C1A88}" sibTransId="{135D8460-33C2-4652-B0B0-9BBC994AF5C1}"/>
    <dgm:cxn modelId="{A1FA3977-3742-4395-A0B7-169D12A3DEE5}" srcId="{19C9B1E2-88DE-43AA-B41E-E93722E7343A}" destId="{A034F948-2A92-4723-B880-0CF923DA2750}" srcOrd="3" destOrd="0" parTransId="{C870DDD8-0BDD-4FE1-9E68-776A55E20743}" sibTransId="{E24DF148-978C-409F-98C4-1E9A497CC91E}"/>
    <dgm:cxn modelId="{D439D174-1D2C-46CC-8538-57814ECE767A}" srcId="{3803DDA7-DF00-4EA4-B17A-6956486283E4}" destId="{81176337-464B-4C2B-AB75-2083C1434F76}" srcOrd="0" destOrd="0" parTransId="{D5861440-7D4D-4CB4-9596-2830C9C27611}" sibTransId="{0AABA47E-C6A8-4882-9D4A-C01E9685F650}"/>
    <dgm:cxn modelId="{FB186958-1735-4FB2-BF7A-86C0FEA9B263}" srcId="{19AAE6BB-6FDA-4700-8A40-9456B7617860}" destId="{3803DDA7-DF00-4EA4-B17A-6956486283E4}" srcOrd="0" destOrd="0" parTransId="{A87A49E2-98AF-4E29-85E4-D611E8394D5A}" sibTransId="{257E0ADA-EF51-4DA8-93B1-4CE115B7A971}"/>
    <dgm:cxn modelId="{DC5705DE-F751-41EF-B72A-F6B88E0B1ADA}" type="presOf" srcId="{1A6B7641-A4A3-443C-B406-6D175C09FC3B}" destId="{D732236E-54D5-4D8E-93AD-B86CBA660934}" srcOrd="0" destOrd="1" presId="urn:microsoft.com/office/officeart/2005/8/layout/chevron2"/>
    <dgm:cxn modelId="{EDC70CA0-34C6-4092-939D-5C9DDD45AC57}" type="presOf" srcId="{A4A74BAF-A742-4D4A-A1C4-EE0C6687C46E}" destId="{221B78EC-6FA9-4599-927A-FD0A51250D42}" srcOrd="0" destOrd="2" presId="urn:microsoft.com/office/officeart/2005/8/layout/chevron2"/>
    <dgm:cxn modelId="{F13115F9-1D5D-421D-821F-6CA53A4F35FA}" srcId="{19AAE6BB-6FDA-4700-8A40-9456B7617860}" destId="{19C9B1E2-88DE-43AA-B41E-E93722E7343A}" srcOrd="1" destOrd="0" parTransId="{3916A68A-B05B-4291-9BD8-C3C2E26F77F3}" sibTransId="{58D7A365-0520-4920-B76E-487A9D738398}"/>
    <dgm:cxn modelId="{A5BFAC40-86D2-4DE7-B02D-AA1715B7AB64}" type="presOf" srcId="{325CBE5D-F95C-454C-8EDA-860B9D231986}" destId="{221B78EC-6FA9-4599-927A-FD0A51250D42}" srcOrd="0" destOrd="1" presId="urn:microsoft.com/office/officeart/2005/8/layout/chevron2"/>
    <dgm:cxn modelId="{0813D774-966F-4B28-A101-591B9588261B}" srcId="{19C9B1E2-88DE-43AA-B41E-E93722E7343A}" destId="{A4A74BAF-A742-4D4A-A1C4-EE0C6687C46E}" srcOrd="2" destOrd="0" parTransId="{0C704C72-3980-43A1-B30D-CD772362C79E}" sibTransId="{71A9A2C7-8358-4C31-9AB5-5210265C1D1C}"/>
    <dgm:cxn modelId="{3065D7F9-6734-41C2-9C67-D6D11A6CF790}" type="presParOf" srcId="{1FDC56E5-76DA-49A3-BCF5-608A34315521}" destId="{3A109B8D-F82F-4340-BAC8-F4C43E7E0CB2}" srcOrd="0" destOrd="0" presId="urn:microsoft.com/office/officeart/2005/8/layout/chevron2"/>
    <dgm:cxn modelId="{D1ECD508-AABD-4F68-9303-C918E1600725}" type="presParOf" srcId="{3A109B8D-F82F-4340-BAC8-F4C43E7E0CB2}" destId="{9382A6D3-37BF-4F12-93D8-EE71EFF33F06}" srcOrd="0" destOrd="0" presId="urn:microsoft.com/office/officeart/2005/8/layout/chevron2"/>
    <dgm:cxn modelId="{29CE76F9-F44C-48A0-8337-033C5AD652B9}" type="presParOf" srcId="{3A109B8D-F82F-4340-BAC8-F4C43E7E0CB2}" destId="{D732236E-54D5-4D8E-93AD-B86CBA660934}" srcOrd="1" destOrd="0" presId="urn:microsoft.com/office/officeart/2005/8/layout/chevron2"/>
    <dgm:cxn modelId="{8126BDD8-1A10-4A64-BBD1-71520F180FE4}" type="presParOf" srcId="{1FDC56E5-76DA-49A3-BCF5-608A34315521}" destId="{64EA4D6F-B137-44AF-A331-06457ED02448}" srcOrd="1" destOrd="0" presId="urn:microsoft.com/office/officeart/2005/8/layout/chevron2"/>
    <dgm:cxn modelId="{7271684F-C1C5-4CFB-99D1-804ADF969DD3}" type="presParOf" srcId="{1FDC56E5-76DA-49A3-BCF5-608A34315521}" destId="{ECC7A178-CE2E-4990-95CA-F6A1E12C9A41}" srcOrd="2" destOrd="0" presId="urn:microsoft.com/office/officeart/2005/8/layout/chevron2"/>
    <dgm:cxn modelId="{A67F9A64-03C4-44AC-A515-EFE1F9FCF5FD}" type="presParOf" srcId="{ECC7A178-CE2E-4990-95CA-F6A1E12C9A41}" destId="{34E1FBBE-51E4-4615-8AF8-CACE79697067}" srcOrd="0" destOrd="0" presId="urn:microsoft.com/office/officeart/2005/8/layout/chevron2"/>
    <dgm:cxn modelId="{F7D1C136-ED0E-4F23-9997-A07DF9CA072B}" type="presParOf" srcId="{ECC7A178-CE2E-4990-95CA-F6A1E12C9A41}" destId="{221B78EC-6FA9-4599-927A-FD0A51250D4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82A6D3-37BF-4F12-93D8-EE71EFF33F06}">
      <dsp:nvSpPr>
        <dsp:cNvPr id="0" name=""/>
        <dsp:cNvSpPr/>
      </dsp:nvSpPr>
      <dsp:spPr>
        <a:xfrm rot="5400000">
          <a:off x="-427037" y="430174"/>
          <a:ext cx="2846916" cy="199284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Урочная Де</a:t>
          </a:r>
          <a:endParaRPr lang="ru-RU" sz="2900" kern="1200" dirty="0"/>
        </a:p>
      </dsp:txBody>
      <dsp:txXfrm rot="-5400000">
        <a:off x="1" y="999558"/>
        <a:ext cx="1992841" cy="854075"/>
      </dsp:txXfrm>
    </dsp:sp>
    <dsp:sp modelId="{D732236E-54D5-4D8E-93AD-B86CBA660934}">
      <dsp:nvSpPr>
        <dsp:cNvPr id="0" name=""/>
        <dsp:cNvSpPr/>
      </dsp:nvSpPr>
      <dsp:spPr>
        <a:xfrm rot="5400000">
          <a:off x="4103331" y="-2104626"/>
          <a:ext cx="1850495" cy="613515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300" kern="1200" dirty="0" smtClean="0"/>
            <a:t>Работа с текстом – 2 класс</a:t>
          </a:r>
          <a:endParaRPr lang="ru-RU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300" kern="1200" dirty="0" smtClean="0"/>
            <a:t>Математическая грамотность – 7 класс</a:t>
          </a:r>
          <a:endParaRPr lang="ru-RU" sz="2300" kern="1200" dirty="0"/>
        </a:p>
      </dsp:txBody>
      <dsp:txXfrm rot="-5400000">
        <a:off x="1961000" y="128039"/>
        <a:ext cx="6044824" cy="1669827"/>
      </dsp:txXfrm>
    </dsp:sp>
    <dsp:sp modelId="{34E1FBBE-51E4-4615-8AF8-CACE79697067}">
      <dsp:nvSpPr>
        <dsp:cNvPr id="0" name=""/>
        <dsp:cNvSpPr/>
      </dsp:nvSpPr>
      <dsp:spPr>
        <a:xfrm rot="5400000">
          <a:off x="-427037" y="2995650"/>
          <a:ext cx="2846916" cy="199284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900" kern="1200" dirty="0" smtClean="0"/>
            <a:t>Внеурочная Де</a:t>
          </a:r>
          <a:endParaRPr lang="ru-RU" sz="2900" kern="1200" dirty="0"/>
        </a:p>
      </dsp:txBody>
      <dsp:txXfrm rot="-5400000">
        <a:off x="1" y="3565034"/>
        <a:ext cx="1992841" cy="854075"/>
      </dsp:txXfrm>
    </dsp:sp>
    <dsp:sp modelId="{221B78EC-6FA9-4599-927A-FD0A51250D42}">
      <dsp:nvSpPr>
        <dsp:cNvPr id="0" name=""/>
        <dsp:cNvSpPr/>
      </dsp:nvSpPr>
      <dsp:spPr>
        <a:xfrm rot="5400000">
          <a:off x="4135172" y="426281"/>
          <a:ext cx="1850495" cy="613515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300" kern="1200" dirty="0" smtClean="0"/>
            <a:t>Функциональная грамотность  - 2-4 классы</a:t>
          </a:r>
          <a:endParaRPr lang="ru-RU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300" kern="1200" dirty="0" smtClean="0"/>
            <a:t>Биологическая лаборатория – 1 – 4 классы</a:t>
          </a:r>
          <a:endParaRPr lang="ru-RU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300" kern="1200" dirty="0" smtClean="0"/>
            <a:t>Математическая грамотность – 8 -9  классы</a:t>
          </a:r>
          <a:endParaRPr lang="ru-RU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300" kern="1200" dirty="0" smtClean="0"/>
            <a:t>Финансовая грамотность – 5 класс</a:t>
          </a:r>
          <a:endParaRPr lang="ru-RU" sz="2300" kern="1200" dirty="0"/>
        </a:p>
      </dsp:txBody>
      <dsp:txXfrm rot="-5400000">
        <a:off x="1992841" y="2658946"/>
        <a:ext cx="6044824" cy="16698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0.475</cdr:x>
      <cdr:y>0.86408</cdr:y>
    </cdr:from>
    <cdr:to>
      <cdr:x>0.675</cdr:x>
      <cdr:y>0.94175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171700" y="2543175"/>
          <a:ext cx="914400" cy="228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0.49583</cdr:x>
      <cdr:y>0.85113</cdr:y>
    </cdr:from>
    <cdr:to>
      <cdr:x>0.69583</cdr:x>
      <cdr:y>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266950" y="2505075"/>
          <a:ext cx="914400" cy="4381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  <cdr:relSizeAnchor xmlns:cdr="http://schemas.openxmlformats.org/drawingml/2006/chartDrawing">
    <cdr:from>
      <cdr:x>0.47917</cdr:x>
      <cdr:y>0.86408</cdr:y>
    </cdr:from>
    <cdr:to>
      <cdr:x>0.67917</cdr:x>
      <cdr:y>0.98058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190750" y="2543175"/>
          <a:ext cx="914400" cy="3429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ru-RU" sz="1000" b="1"/>
            <a:t>2021 - 2022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64B37C26-0136-4473-ADA6-ADB0E2970C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50902B8-3C6A-4DD8-B35E-DB186E93D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pPr/>
              <a:t>11.11.2024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2D61D08-16D9-40FF-AA2C-DE48E013D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AB073E8-589B-4B02-807E-D81949714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42391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A626036-9025-4C36-A490-459BF0D3B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BD2A47F-8F2D-4BB1-8104-997AC795F8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6DF5D99-768F-4D95-8A28-AC60B167A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pPr/>
              <a:t>11.11.2024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1C83EB1-031F-4C0A-AB50-D9778877C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E5B579D-6216-4AC9-BDFF-21468BF14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8756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65AC623-5DE6-4F51-9FC1-EECEB58FB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ABB403C5-6791-484B-A21A-668194385A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1D5D99E-C4BD-485B-A6F1-ACD1947A1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pPr/>
              <a:t>11.11.2024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252E11F-D28F-4DF3-85FE-0F0D84C25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0B5E116-8508-4708-BCB0-0B2206DAF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53656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3612327-F5F3-47BC-B98B-B36B392C6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0AD7ED7-CD9B-4B02-A327-FD36E766CE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92B7839F-A19B-4E6C-BE6A-C3774A5F92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D72BB31F-3339-4F0A-85E5-E2301AD99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pPr/>
              <a:t>11.11.2024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0F5E7BE7-B228-407E-AD3D-C18BDF0C8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FE32740-C416-4EB6-ABBF-6EB74CF15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79072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3DA19DA-196B-4EA6-BCE4-1E6059CD6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4D21CFC-A161-4C73-84A9-DFF05ECB90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43435478-8CBB-4F47-8113-63ADC90576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D6582349-FFCA-4445-84A3-C01DD1FA82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71C7F355-4813-449B-8E3D-5BFEAB99AC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8F5D393B-2195-4C7F-81D7-2B29A10F5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pPr/>
              <a:t>11.11.2024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7C2EBB2C-433D-49C8-95A9-1B0CE8E55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C6F07E42-F409-4727-9172-9E13D4B61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67101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B810CEB-E9CF-4E11-8C38-60D733572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FFEC0B4A-AC55-449A-94BE-9B53606A9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pPr/>
              <a:t>11.11.2024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7FFFCBE4-8C54-4DFA-B0D5-9445CB0CB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B5CAA386-0C03-4F25-9C59-91399B140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81645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4331D5D7-A0E8-4433-AD13-BC988033B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pPr/>
              <a:t>11.11.2024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F95C0A9E-A1E6-4B93-A7D9-A3D76CB06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FB2C761-7204-4C01-BC5B-42E0BC3AB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29144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53FB24D-E63B-41E2-8E5A-7C69827C2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0DFBF85-D151-4B0C-AB19-E88AFCA6C7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ECAC5FE-F9FA-4FBA-B779-D645D8DAE1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67B67535-5575-45E9-BFD9-AA7AF29C4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pPr/>
              <a:t>11.11.2024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DC6EBA2F-AD70-4F31-B150-C45C4248F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0A7B7434-5856-4CA5-AE73-B66D26321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13726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81A9687-D99F-4C7E-AD1D-10657655C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9E1D6B85-DE5E-431F-A7D7-22E5D0F759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627DA436-81FC-41D4-902E-A432C87C76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09052F74-8997-4874-B3CD-72582F4E0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pPr/>
              <a:t>11.11.2024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AD2B881-76E2-46DC-8A51-A39F72ADC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6C98785B-9B08-4C02-B18E-D979EB9A5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73067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DDFB193-A3CB-47E9-9CDE-18214ED4D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1ECBEBE5-1C34-4674-B4DE-81D0EBA718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0F8FB0E-FBC9-4475-9640-749155DA9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pPr/>
              <a:t>11.11.2024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C9C9D5F-507B-44E2-9FF3-EAD663BA6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D949D55-C22B-4864-8ABF-9CC6FEABB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71129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512F2DD3-07EB-4AE9-928B-494DB53042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7B9AC230-BCC0-4E9A-9029-44734BDC10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1299ABA-17C0-4F90-B372-87A8B98C4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pPr/>
              <a:t>11.11.2024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08FADE8-000B-49B1-BEDF-40C8436A3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71CF18F-C023-4CAC-B58C-1BF36044B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37625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E024390-AE18-48F9-A665-27FAB3837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09F9352-692E-4EA3-B068-E327F19426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ABD36BC-E322-4C9F-9427-168D8F9513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6BB319-4003-45E6-ACCF-2C6F8D674C8B}" type="datetimeFigureOut">
              <a:rPr lang="ru-RU" smtClean="0"/>
              <a:pPr/>
              <a:t>11.11.2024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4CE3E1C-6D7B-42CC-B624-B797EE1A75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464D12F-F4FE-4F1C-A099-6E84F15078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FC249D-0F6C-45E5-8A62-7617E6F448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03580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gif"/><Relationship Id="rId4" Type="http://schemas.openxmlformats.org/officeDocument/2006/relationships/hyperlink" Target="https://sh-ivanovskaya--ermakovskij-r04.gosweb.gosuslugi.ru/netcat_files/userfiles/Sbornik_ped.opyta.doc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44AAFF7-E0FD-4770-A426-29BB516FE5E9}"/>
              </a:ext>
            </a:extLst>
          </p:cNvPr>
          <p:cNvSpPr txBox="1"/>
          <p:nvPr/>
        </p:nvSpPr>
        <p:spPr>
          <a:xfrm>
            <a:off x="192056" y="3457873"/>
            <a:ext cx="36274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Рудковская Ирина Николаевна</a:t>
            </a:r>
            <a:endParaRPr lang="ru-RU" sz="20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193A5AD-E49E-44CA-A656-3475684EA1E8}"/>
              </a:ext>
            </a:extLst>
          </p:cNvPr>
          <p:cNvSpPr txBox="1"/>
          <p:nvPr/>
        </p:nvSpPr>
        <p:spPr>
          <a:xfrm>
            <a:off x="192056" y="4024613"/>
            <a:ext cx="35496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Заместитель директора по УВР</a:t>
            </a:r>
          </a:p>
          <a:p>
            <a:r>
              <a:rPr lang="ru-RU" sz="2000" dirty="0" smtClean="0"/>
              <a:t>МБОУ «Ивановская СШ»</a:t>
            </a:r>
            <a:endParaRPr lang="ru-RU" sz="2000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0BF23A50-A040-420D-A71B-E4210FCF265A}"/>
              </a:ext>
            </a:extLst>
          </p:cNvPr>
          <p:cNvSpPr/>
          <p:nvPr/>
        </p:nvSpPr>
        <p:spPr>
          <a:xfrm>
            <a:off x="0" y="4684542"/>
            <a:ext cx="12192000" cy="1604779"/>
          </a:xfrm>
          <a:prstGeom prst="rect">
            <a:avLst/>
          </a:prstGeom>
          <a:solidFill>
            <a:srgbClr val="AD5567"/>
          </a:solidFill>
          <a:ln>
            <a:solidFill>
              <a:srgbClr val="DC34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D78866D-A329-455F-831F-19B83508B5D2}"/>
              </a:ext>
            </a:extLst>
          </p:cNvPr>
          <p:cNvSpPr txBox="1"/>
          <p:nvPr/>
        </p:nvSpPr>
        <p:spPr>
          <a:xfrm>
            <a:off x="192056" y="5102210"/>
            <a:ext cx="85321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Система формирования функциональной грамотности в школе 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через урочную и внеурочную деятельность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95F27B53-CB64-49F6-8C74-1BEAC1B760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2519" y="150546"/>
            <a:ext cx="1725585" cy="65866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08104" y="38638"/>
            <a:ext cx="2007909" cy="751716"/>
          </a:xfrm>
          <a:prstGeom prst="rect">
            <a:avLst/>
          </a:prstGeom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ABBE6D51-7DBB-4592-8133-CB14123ECF30}"/>
              </a:ext>
            </a:extLst>
          </p:cNvPr>
          <p:cNvSpPr txBox="1">
            <a:spLocks/>
          </p:cNvSpPr>
          <p:nvPr/>
        </p:nvSpPr>
        <p:spPr>
          <a:xfrm>
            <a:off x="254238" y="1005426"/>
            <a:ext cx="8239026" cy="107209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>
                <a:latin typeface="+mn-lt"/>
              </a:rPr>
              <a:t>ОТ  БАЗОВЫХ РЕЗУЛЬТАТОВ</a:t>
            </a:r>
            <a:br>
              <a:rPr lang="ru-RU" sz="3600" dirty="0" smtClean="0">
                <a:latin typeface="+mn-lt"/>
              </a:rPr>
            </a:br>
            <a:r>
              <a:rPr lang="ru-RU" sz="3600" dirty="0" smtClean="0">
                <a:latin typeface="+mn-lt"/>
              </a:rPr>
              <a:t>К РЕЗУЛЬТАТАМ ВЫСОКИХ ДОСТИЖЕНИЙ</a:t>
            </a:r>
            <a:endParaRPr lang="ru-RU" sz="3600" dirty="0">
              <a:latin typeface="+mn-lt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xmlns="" id="{ABBE6D51-7DBB-4592-8133-CB14123ECF30}"/>
              </a:ext>
            </a:extLst>
          </p:cNvPr>
          <p:cNvSpPr txBox="1">
            <a:spLocks/>
          </p:cNvSpPr>
          <p:nvPr/>
        </p:nvSpPr>
        <p:spPr>
          <a:xfrm>
            <a:off x="9030879" y="159690"/>
            <a:ext cx="3057614" cy="6586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 smtClean="0">
                <a:latin typeface="+mn-lt"/>
              </a:rPr>
              <a:t>11 ноября – 14 декабря</a:t>
            </a:r>
            <a:br>
              <a:rPr lang="ru-RU" sz="2000" b="1" dirty="0" smtClean="0">
                <a:latin typeface="+mn-lt"/>
              </a:rPr>
            </a:br>
            <a:r>
              <a:rPr lang="ru-RU" sz="2000" b="1" dirty="0" smtClean="0">
                <a:latin typeface="+mn-lt"/>
              </a:rPr>
              <a:t>2024 года</a:t>
            </a:r>
            <a:endParaRPr lang="ru-RU" sz="20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743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12">
            <a:extLst>
              <a:ext uri="{FF2B5EF4-FFF2-40B4-BE49-F238E27FC236}">
                <a16:creationId xmlns:a16="http://schemas.microsoft.com/office/drawing/2014/main" xmlns="" id="{B1F9D483-2A11-4251-A053-6F1044BFE129}"/>
              </a:ext>
            </a:extLst>
          </p:cNvPr>
          <p:cNvSpPr/>
          <p:nvPr/>
        </p:nvSpPr>
        <p:spPr>
          <a:xfrm>
            <a:off x="2755617" y="188860"/>
            <a:ext cx="6680765" cy="1135544"/>
          </a:xfrm>
          <a:prstGeom prst="roundRect">
            <a:avLst/>
          </a:prstGeom>
          <a:solidFill>
            <a:srgbClr val="AD55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>
              <a:solidFill>
                <a:srgbClr val="E74C38"/>
              </a:solidFill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BFBDDB38-6430-4E71-8B96-D4DDFA21E81E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>
                <a:solidFill>
                  <a:schemeClr val="bg1"/>
                </a:solidFill>
                <a:latin typeface="+mn-lt"/>
              </a:rPr>
              <a:t>Базовые документы</a:t>
            </a:r>
            <a:endParaRPr lang="ru-RU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xmlns="" id="{044BA7F5-DED7-46ED-9343-532910DFD900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b="1" dirty="0" smtClean="0"/>
              <a:t>Цель программы развития школы на 2021 -  2024 годы </a:t>
            </a:r>
            <a:r>
              <a:rPr lang="ru-RU" dirty="0" smtClean="0"/>
              <a:t>- </a:t>
            </a:r>
            <a:r>
              <a:rPr lang="ru-RU" i="1" dirty="0" smtClean="0"/>
              <a:t>повышение качества образования</a:t>
            </a:r>
            <a:r>
              <a:rPr lang="ru-RU" dirty="0" smtClean="0"/>
              <a:t>,</a:t>
            </a:r>
            <a:br>
              <a:rPr lang="ru-RU" dirty="0" smtClean="0"/>
            </a:br>
            <a:r>
              <a:rPr lang="ru-RU" dirty="0" smtClean="0"/>
              <a:t>соответствующего современным потребностям личности, общества, государства в рамках реализации национального проекта «Образование».</a:t>
            </a:r>
          </a:p>
          <a:p>
            <a:pPr algn="just"/>
            <a:r>
              <a:rPr lang="ru-RU" b="1" dirty="0" smtClean="0"/>
              <a:t>Ключевая идея программы повышения качества образования на 2022 – 2025 годы</a:t>
            </a:r>
            <a:r>
              <a:rPr lang="ru-RU" dirty="0" smtClean="0"/>
              <a:t> – </a:t>
            </a:r>
            <a:r>
              <a:rPr lang="ru-RU" i="1" dirty="0" smtClean="0"/>
              <a:t>повышение качества образования </a:t>
            </a:r>
            <a:r>
              <a:rPr lang="ru-RU" dirty="0" smtClean="0"/>
              <a:t>через обеспечение преемственности между начальной и основной школой, </a:t>
            </a:r>
            <a:r>
              <a:rPr lang="ru-RU" i="1" dirty="0" smtClean="0"/>
              <a:t>повышение уровня читательской грамотности</a:t>
            </a:r>
            <a:r>
              <a:rPr lang="ru-RU" dirty="0" smtClean="0"/>
              <a:t>, формирование компетенций в области анализа результатов оценочных процедур.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94595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D5ADD8BC-5481-4D8E-93C0-7216E9BD2FA6}"/>
              </a:ext>
            </a:extLst>
          </p:cNvPr>
          <p:cNvSpPr/>
          <p:nvPr/>
        </p:nvSpPr>
        <p:spPr>
          <a:xfrm rot="16200000">
            <a:off x="-1494183" y="1494183"/>
            <a:ext cx="6858001" cy="3869634"/>
          </a:xfrm>
          <a:prstGeom prst="rect">
            <a:avLst/>
          </a:prstGeom>
          <a:solidFill>
            <a:srgbClr val="AD5567"/>
          </a:solidFill>
          <a:ln>
            <a:solidFill>
              <a:srgbClr val="DC34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2A02A60D-A1D0-4DDF-B26E-CE1AA09B5BCF}"/>
              </a:ext>
            </a:extLst>
          </p:cNvPr>
          <p:cNvSpPr txBox="1">
            <a:spLocks/>
          </p:cNvSpPr>
          <p:nvPr/>
        </p:nvSpPr>
        <p:spPr>
          <a:xfrm>
            <a:off x="419099" y="3097610"/>
            <a:ext cx="3031435" cy="66278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dirty="0" smtClean="0">
                <a:solidFill>
                  <a:schemeClr val="bg1"/>
                </a:solidFill>
                <a:latin typeface="+mn-lt"/>
              </a:rPr>
              <a:t>Мониторинг выполнения КДР</a:t>
            </a:r>
            <a:endParaRPr lang="ru-RU" sz="4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xmlns="" id="{3E0EF8D9-923C-4083-B5E2-5FA97331C2A7}"/>
              </a:ext>
            </a:extLst>
          </p:cNvPr>
          <p:cNvSpPr txBox="1">
            <a:spLocks/>
          </p:cNvSpPr>
          <p:nvPr/>
        </p:nvSpPr>
        <p:spPr>
          <a:xfrm>
            <a:off x="4068417" y="543339"/>
            <a:ext cx="7285382" cy="581770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ru-RU" dirty="0"/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3913308" y="140677"/>
          <a:ext cx="5500323" cy="39858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/>
          <p:cNvGraphicFramePr/>
          <p:nvPr/>
        </p:nvGraphicFramePr>
        <p:xfrm>
          <a:off x="7620000" y="3200033"/>
          <a:ext cx="4572000" cy="2943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Диаграмма 8"/>
          <p:cNvGraphicFramePr/>
          <p:nvPr/>
        </p:nvGraphicFramePr>
        <p:xfrm>
          <a:off x="3200401" y="3886201"/>
          <a:ext cx="4407876" cy="25966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2687683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3D344109-2063-4BD6-9B21-E022C3677860}"/>
              </a:ext>
            </a:extLst>
          </p:cNvPr>
          <p:cNvSpPr/>
          <p:nvPr/>
        </p:nvSpPr>
        <p:spPr>
          <a:xfrm>
            <a:off x="0" y="6669140"/>
            <a:ext cx="12192000" cy="188860"/>
          </a:xfrm>
          <a:prstGeom prst="rect">
            <a:avLst/>
          </a:prstGeom>
          <a:solidFill>
            <a:srgbClr val="AD5567"/>
          </a:solidFill>
          <a:ln>
            <a:solidFill>
              <a:srgbClr val="DC34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BFBDDB38-6430-4E71-8B96-D4DDFA21E81E}"/>
              </a:ext>
            </a:extLst>
          </p:cNvPr>
          <p:cNvSpPr txBox="1">
            <a:spLocks/>
          </p:cNvSpPr>
          <p:nvPr/>
        </p:nvSpPr>
        <p:spPr>
          <a:xfrm>
            <a:off x="838200" y="762000"/>
            <a:ext cx="10515600" cy="9286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>
                <a:latin typeface="+mn-lt"/>
              </a:rPr>
              <a:t>Повышение квалификации педагогов</a:t>
            </a:r>
            <a:endParaRPr lang="ru-RU" dirty="0">
              <a:latin typeface="+mn-lt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xmlns="" id="{044BA7F5-DED7-46ED-9343-532910DFD900}"/>
              </a:ext>
            </a:extLst>
          </p:cNvPr>
          <p:cNvSpPr txBox="1">
            <a:spLocks/>
          </p:cNvSpPr>
          <p:nvPr/>
        </p:nvSpPr>
        <p:spPr>
          <a:xfrm>
            <a:off x="803030" y="1895963"/>
            <a:ext cx="4917832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itchFamily="2" charset="2"/>
              <a:buChar char="ü"/>
            </a:pPr>
            <a:r>
              <a:rPr lang="ru-RU" sz="1800" dirty="0" smtClean="0"/>
              <a:t>Теоретические основы финансовой грамотности. Способы и средства формирования финансовой грамотности</a:t>
            </a:r>
          </a:p>
          <a:p>
            <a:pPr algn="just">
              <a:buFont typeface="Wingdings" pitchFamily="2" charset="2"/>
              <a:buChar char="ü"/>
            </a:pPr>
            <a:r>
              <a:rPr lang="ru-RU" sz="1800" dirty="0" smtClean="0"/>
              <a:t>Естественнонаучная грамотность: содержание, структура, оценивание. </a:t>
            </a:r>
          </a:p>
          <a:p>
            <a:pPr algn="just">
              <a:buFont typeface="Wingdings" pitchFamily="2" charset="2"/>
              <a:buChar char="ü"/>
            </a:pPr>
            <a:r>
              <a:rPr lang="ru-RU" sz="1800" dirty="0" smtClean="0"/>
              <a:t>Формирование читательской грамотности учеников на разных учебных предметах</a:t>
            </a:r>
          </a:p>
          <a:p>
            <a:pPr algn="just">
              <a:buFont typeface="Wingdings" pitchFamily="2" charset="2"/>
              <a:buChar char="ü"/>
            </a:pPr>
            <a:r>
              <a:rPr lang="ru-RU" sz="1800" dirty="0" smtClean="0"/>
              <a:t>Особенности заданий, направленных на формирование математической грамотности.</a:t>
            </a:r>
          </a:p>
          <a:p>
            <a:pPr algn="just">
              <a:buFont typeface="Wingdings" pitchFamily="2" charset="2"/>
              <a:buChar char="ü"/>
            </a:pPr>
            <a:r>
              <a:rPr lang="ru-RU" sz="1800" dirty="0" smtClean="0"/>
              <a:t>Способы формирования математической грамотности на уроках математики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028128A-BDD2-4D02-BF3A-DBBC142F07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3910" y="188860"/>
            <a:ext cx="1759353" cy="658662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7AA31407-DAA6-4BDC-9797-67E937D1233A}"/>
              </a:ext>
            </a:extLst>
          </p:cNvPr>
          <p:cNvSpPr/>
          <p:nvPr/>
        </p:nvSpPr>
        <p:spPr>
          <a:xfrm rot="16200000">
            <a:off x="8763000" y="3240140"/>
            <a:ext cx="6669140" cy="188860"/>
          </a:xfrm>
          <a:prstGeom prst="rect">
            <a:avLst/>
          </a:prstGeom>
          <a:solidFill>
            <a:srgbClr val="AD5567"/>
          </a:solidFill>
          <a:ln>
            <a:solidFill>
              <a:srgbClr val="DC34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45170">
            <a:off x="8986471" y="2696306"/>
            <a:ext cx="3264144" cy="2285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21034" y="1436077"/>
            <a:ext cx="3460711" cy="229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30600" y="4111136"/>
            <a:ext cx="3213425" cy="2102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856784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BFBDDB38-6430-4E71-8B96-D4DDFA21E81E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>
                <a:latin typeface="+mn-lt"/>
              </a:rPr>
              <a:t>Учебный план</a:t>
            </a:r>
            <a:endParaRPr lang="ru-RU" dirty="0">
              <a:latin typeface="+mn-lt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xmlns="" id="{044BA7F5-DED7-46ED-9343-532910DFD900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BDA28E9F-BFE8-4B89-BBA8-3A97EF4F44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3910" y="188860"/>
            <a:ext cx="1759353" cy="658662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E080124-93FD-4E8C-80D0-644A5303F4D6}"/>
              </a:ext>
            </a:extLst>
          </p:cNvPr>
          <p:cNvSpPr/>
          <p:nvPr/>
        </p:nvSpPr>
        <p:spPr>
          <a:xfrm>
            <a:off x="0" y="6669140"/>
            <a:ext cx="12192000" cy="188860"/>
          </a:xfrm>
          <a:prstGeom prst="rect">
            <a:avLst/>
          </a:prstGeom>
          <a:solidFill>
            <a:srgbClr val="AD5567"/>
          </a:solidFill>
          <a:ln>
            <a:solidFill>
              <a:srgbClr val="DC34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Схема 6"/>
          <p:cNvGraphicFramePr/>
          <p:nvPr/>
        </p:nvGraphicFramePr>
        <p:xfrm>
          <a:off x="2125784" y="1036189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641282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BFBDDB38-6430-4E71-8B96-D4DDFA21E81E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>
                <a:latin typeface="+mn-lt"/>
              </a:rPr>
              <a:t>Сборник педагогического опыта по формированию функциональной грамотности через урочную и внеурочную деятельность </a:t>
            </a:r>
            <a:endParaRPr lang="ru-RU" dirty="0">
              <a:latin typeface="+mn-lt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xmlns="" id="{044BA7F5-DED7-46ED-9343-532910DFD900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BDA28E9F-BFE8-4B89-BBA8-3A97EF4F44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3910" y="188860"/>
            <a:ext cx="1759353" cy="658662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32519" y="2409070"/>
            <a:ext cx="2936705" cy="4155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Прямоугольник 1"/>
          <p:cNvSpPr/>
          <p:nvPr/>
        </p:nvSpPr>
        <p:spPr>
          <a:xfrm>
            <a:off x="774510" y="3042792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>
                <a:solidFill>
                  <a:srgbClr val="002060"/>
                </a:solidFill>
                <a:hlinkClick r:id="rId4"/>
              </a:rPr>
              <a:t>https://sh-ivanovskaya--</a:t>
            </a:r>
            <a:r>
              <a:rPr lang="en-US" dirty="0" smtClean="0">
                <a:solidFill>
                  <a:srgbClr val="002060"/>
                </a:solidFill>
                <a:hlinkClick r:id="rId4"/>
              </a:rPr>
              <a:t>ermakovskij-r04.gosweb.gosuslugi.ru/netcat_files/userfiles/Sbornik_ped.opyta.docx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96595" y="4001294"/>
            <a:ext cx="2019300" cy="201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89392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ED7D31"/>
      </a:accent2>
      <a:accent3>
        <a:srgbClr val="A5A5A5"/>
      </a:accent3>
      <a:accent4>
        <a:srgbClr val="FFC000"/>
      </a:accent4>
      <a:accent5>
        <a:srgbClr val="954F72"/>
      </a:accent5>
      <a:accent6>
        <a:srgbClr val="C490AA"/>
      </a:accent6>
      <a:hlink>
        <a:srgbClr val="FF0000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TM03090430[[fn=Окаймление]]</Template>
  <TotalTime>656</TotalTime>
  <Words>184</Words>
  <Application>Microsoft Office PowerPoint</Application>
  <PresentationFormat>Произвольный</PresentationFormat>
  <Paragraphs>35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Чанкова Моника Алексеевна</dc:creator>
  <cp:lastModifiedBy>irinarudkovskaya</cp:lastModifiedBy>
  <cp:revision>76</cp:revision>
  <dcterms:created xsi:type="dcterms:W3CDTF">2024-09-02T06:05:17Z</dcterms:created>
  <dcterms:modified xsi:type="dcterms:W3CDTF">2024-11-11T02:18:47Z</dcterms:modified>
</cp:coreProperties>
</file>