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90" r:id="rId2"/>
    <p:sldId id="270" r:id="rId3"/>
    <p:sldId id="277" r:id="rId4"/>
    <p:sldId id="279" r:id="rId5"/>
    <p:sldId id="282" r:id="rId6"/>
    <p:sldId id="283" r:id="rId7"/>
    <p:sldId id="288" r:id="rId8"/>
    <p:sldId id="285" r:id="rId9"/>
    <p:sldId id="28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EB2DF-501B-4E38-BFB6-4167E6A2AC02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44F9A5-EAD8-4AFB-9464-3D77D38E99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44F9A5-EAD8-4AFB-9464-3D77D38E992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2;&#1086;&#1085;&#1092;&#1077;&#1088;&#1077;&#1085;&#1094;&#1080;&#1103;\&#1075;&#1088;&#1091;&#1089;&#1090;&#1100;.mp3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2;&#1086;&#1085;&#1092;&#1077;&#1088;&#1077;&#1085;&#1094;&#1080;&#1103;\995cc84f5fa95d5339.mp3" TargetMode="Externa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2;&#1086;&#1085;&#1092;&#1077;&#1088;&#1077;&#1085;&#1094;&#1080;&#1103;\&#1087;&#1086;&#1073;&#1077;&#1076;&#1072;.mp3" TargetMode="Externa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82;&#1086;&#1085;&#1092;&#1077;&#1088;&#1077;&#1085;&#1094;&#1080;&#1103;\99b5d03c5fa94e2009.mp3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4AAFF7-E0FD-4770-A426-29BB516FE5E9}"/>
              </a:ext>
            </a:extLst>
          </p:cNvPr>
          <p:cNvSpPr txBox="1"/>
          <p:nvPr/>
        </p:nvSpPr>
        <p:spPr>
          <a:xfrm>
            <a:off x="144042" y="3457873"/>
            <a:ext cx="4329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 smtClean="0"/>
              <a:t>Вьюжанина</a:t>
            </a:r>
            <a:r>
              <a:rPr lang="ru-RU" sz="2000" b="1" dirty="0" smtClean="0"/>
              <a:t> Анна Владимировна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93A5AD-E49E-44CA-A656-3475684EA1E8}"/>
              </a:ext>
            </a:extLst>
          </p:cNvPr>
          <p:cNvSpPr txBox="1"/>
          <p:nvPr/>
        </p:nvSpPr>
        <p:spPr>
          <a:xfrm>
            <a:off x="144042" y="4024613"/>
            <a:ext cx="52809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Учитель иностранного языка (английского)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F23A50-A040-420D-A71B-E4210FCF265A}"/>
              </a:ext>
            </a:extLst>
          </p:cNvPr>
          <p:cNvSpPr/>
          <p:nvPr/>
        </p:nvSpPr>
        <p:spPr>
          <a:xfrm>
            <a:off x="285720" y="4786322"/>
            <a:ext cx="8572560" cy="128588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D78866D-A329-455F-831F-19B83508B5D2}"/>
              </a:ext>
            </a:extLst>
          </p:cNvPr>
          <p:cNvSpPr txBox="1"/>
          <p:nvPr/>
        </p:nvSpPr>
        <p:spPr>
          <a:xfrm>
            <a:off x="162578" y="5102210"/>
            <a:ext cx="7633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</a:rPr>
              <a:t>«</a:t>
            </a:r>
            <a:r>
              <a:rPr lang="ru-RU" sz="2000" i="1" dirty="0" smtClean="0">
                <a:solidFill>
                  <a:schemeClr val="bg1"/>
                </a:solidFill>
              </a:rPr>
              <a:t>СКАЗКА КАК ПРИЕМ ФОРМИРОВАНИЯ ГРАММАТИЧЕСКИХ </a:t>
            </a:r>
            <a:endParaRPr lang="ru-RU" sz="2000" i="1" dirty="0" smtClean="0">
              <a:solidFill>
                <a:schemeClr val="bg1"/>
              </a:solidFill>
            </a:endParaRPr>
          </a:p>
          <a:p>
            <a:r>
              <a:rPr lang="ru-RU" sz="2000" i="1" dirty="0" smtClean="0">
                <a:solidFill>
                  <a:schemeClr val="bg1"/>
                </a:solidFill>
              </a:rPr>
              <a:t>НАВЫКОВ </a:t>
            </a:r>
            <a:r>
              <a:rPr lang="ru-RU" sz="2000" i="1" dirty="0" smtClean="0">
                <a:solidFill>
                  <a:schemeClr val="bg1"/>
                </a:solidFill>
              </a:rPr>
              <a:t>НА УРОКЕ АНГЛИЙСКОГО ЯЗЫКА</a:t>
            </a:r>
            <a:r>
              <a:rPr lang="ru-RU" sz="2000" i="1" dirty="0" smtClean="0">
                <a:solidFill>
                  <a:schemeClr val="bg1"/>
                </a:solidFill>
              </a:rPr>
              <a:t>»</a:t>
            </a:r>
            <a:endParaRPr lang="ru-RU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890" y="150546"/>
            <a:ext cx="1294189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6078" y="38638"/>
            <a:ext cx="1505932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190678" y="1005427"/>
            <a:ext cx="6179270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+mn-lt"/>
              </a:rPr>
              <a:t>ОТ  БАЗОВЫХ РЕЗУЛЬТАТОВ</a:t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К РЕЗУЛЬТАТАМ ВЫСОКИХ ДОСТИЖЕНИЙ</a:t>
            </a:r>
            <a:endParaRPr lang="ru-RU" sz="36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6773159" y="159690"/>
            <a:ext cx="2293211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437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поделиться опытом использования приёма сказки для формирования грамматических навыков на уроках английского языка;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-познакомить с основными темами грамматических сказок и показать их на практике </a:t>
            </a:r>
          </a:p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-объяснить  грамматические правила с использованием сказок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Цель проведения мастер класса:</a:t>
            </a:r>
            <a:br>
              <a:rPr lang="ru-RU" u="sng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облегчает понимание абстрактных грамматических понятий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развивает воображение ребенка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повышает мотивацию детей к изучению грамматики иностранного языка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создает благоприятную атмосферу на уроке и поддерживает внимание</a:t>
            </a:r>
          </a:p>
          <a:p>
            <a:pPr marL="342900" lvl="0" indent="-342900" algn="just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позволяет быстро и эффективно усвоить новую терминологию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Преимущества подачи грамматического материала на основе сказок: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428604"/>
            <a:ext cx="3343284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Грамматическая сказка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dirty="0"/>
          </a:p>
        </p:txBody>
      </p:sp>
      <p:pic>
        <p:nvPicPr>
          <p:cNvPr id="5" name="Рисунок 4" descr="images (1).pn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8721" r="18721"/>
          <a:stretch>
            <a:fillRect/>
          </a:stretch>
        </p:blipFill>
        <p:spPr>
          <a:xfrm rot="420000">
            <a:off x="214602" y="1543257"/>
            <a:ext cx="4456225" cy="3794409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«Герцог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 Be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стране Грамматике»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Без названия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85498">
            <a:off x="5524485" y="2760301"/>
            <a:ext cx="2267569" cy="3106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6143668" cy="10668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Жил – был </a:t>
            </a:r>
            <a: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Герцог </a:t>
            </a:r>
            <a:r>
              <a:rPr lang="en-US" sz="3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 Be</a:t>
            </a:r>
            <a:endParaRPr lang="ru-RU" sz="3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Без названия (8)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6270" b="16270"/>
          <a:stretch>
            <a:fillRect/>
          </a:stretch>
        </p:blipFill>
        <p:spPr>
          <a:xfrm>
            <a:off x="1714480" y="1714488"/>
            <a:ext cx="5233982" cy="4836464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Без названия (14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785794"/>
            <a:ext cx="7643866" cy="578013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груст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42910" y="92867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071538" y="4357694"/>
            <a:ext cx="7691462" cy="485110"/>
          </a:xfrm>
        </p:spPr>
        <p:txBody>
          <a:bodyPr/>
          <a:lstStyle/>
          <a:p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852260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Однажды он встретил трёх друзей</a:t>
            </a:r>
            <a:endParaRPr lang="ru-RU" dirty="0"/>
          </a:p>
        </p:txBody>
      </p:sp>
      <p:pic>
        <p:nvPicPr>
          <p:cNvPr id="4" name="Содержимое 3" descr="Без названия (1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2331707"/>
            <a:ext cx="5429288" cy="30404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0166" y="5786454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en-US" sz="3200" spc="1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Am, Is, Are</a:t>
            </a:r>
            <a:endParaRPr lang="ru-RU" sz="3200" spc="1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995cc84f5fa95d533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642910" y="128586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 (3)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71538" y="1849741"/>
            <a:ext cx="7215238" cy="404053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C000"/>
                </a:solidFill>
              </a:rPr>
              <a:t>Они позвали себе верную и надёжную стражу</a:t>
            </a:r>
            <a:endParaRPr lang="ru-RU" sz="3200" dirty="0">
              <a:solidFill>
                <a:srgbClr val="FFC000"/>
              </a:solidFill>
            </a:endParaRPr>
          </a:p>
        </p:txBody>
      </p:sp>
      <p:pic>
        <p:nvPicPr>
          <p:cNvPr id="5" name="побед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500034" y="100010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 smtClean="0"/>
              <a:t>      I                  am</a:t>
            </a:r>
          </a:p>
          <a:p>
            <a:pPr algn="ctr"/>
            <a:endParaRPr lang="en-US" sz="4000" b="1" dirty="0" smtClean="0"/>
          </a:p>
          <a:p>
            <a:pPr algn="ctr"/>
            <a:r>
              <a:rPr lang="en-US" sz="4000" b="1" dirty="0" smtClean="0"/>
              <a:t>He   She    It       is </a:t>
            </a:r>
          </a:p>
          <a:p>
            <a:pPr algn="ctr">
              <a:buNone/>
            </a:pPr>
            <a:endParaRPr lang="en-US" sz="4000" b="1" dirty="0" smtClean="0"/>
          </a:p>
          <a:p>
            <a:pPr algn="ctr"/>
            <a:r>
              <a:rPr lang="en-US" sz="4000" b="1" dirty="0" smtClean="0"/>
              <a:t>We    They    You    are</a:t>
            </a:r>
            <a:endParaRPr lang="ru-RU" sz="4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99b5d03c5fa94e200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928662" y="2214554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95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340</TotalTime>
  <Words>149</Words>
  <PresentationFormat>Экран (4:3)</PresentationFormat>
  <Paragraphs>28</Paragraphs>
  <Slides>9</Slides>
  <Notes>1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Бумажная</vt:lpstr>
      <vt:lpstr>Слайд 1</vt:lpstr>
      <vt:lpstr>Цель проведения мастер класса: </vt:lpstr>
      <vt:lpstr>Преимущества подачи грамматического материала на основе сказок:</vt:lpstr>
      <vt:lpstr>Грамматическая сказка </vt:lpstr>
      <vt:lpstr>Жил – был  Герцог To Be</vt:lpstr>
      <vt:lpstr>Слайд 6</vt:lpstr>
      <vt:lpstr>Однажды он встретил трёх друзей</vt:lpstr>
      <vt:lpstr>Они позвали себе верную и надёжную стражу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Сказка об Артиклях</dc:title>
  <dc:creator>Anton</dc:creator>
  <cp:lastModifiedBy>Anton</cp:lastModifiedBy>
  <cp:revision>39</cp:revision>
  <dcterms:created xsi:type="dcterms:W3CDTF">2024-04-15T03:04:46Z</dcterms:created>
  <dcterms:modified xsi:type="dcterms:W3CDTF">2024-11-06T14:12:55Z</dcterms:modified>
</cp:coreProperties>
</file>